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7" r:id="rId2"/>
    <p:sldId id="269" r:id="rId3"/>
    <p:sldId id="274" r:id="rId4"/>
    <p:sldId id="275" r:id="rId5"/>
    <p:sldId id="276" r:id="rId6"/>
    <p:sldId id="277" r:id="rId7"/>
    <p:sldId id="280" r:id="rId8"/>
    <p:sldId id="288" r:id="rId9"/>
    <p:sldId id="278" r:id="rId10"/>
    <p:sldId id="279" r:id="rId11"/>
    <p:sldId id="281" r:id="rId12"/>
    <p:sldId id="282" r:id="rId13"/>
    <p:sldId id="286" r:id="rId14"/>
    <p:sldId id="289" r:id="rId15"/>
    <p:sldId id="284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4687-E798-45BD-B468-DE76A85C8A9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46F96-8D57-4AAA-B422-04CDA94D7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74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46F96-8D57-4AAA-B422-04CDA94D7D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80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7/8/2020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7/8/2020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7/8/2020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7/8/2020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7/8/2020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7/8/2020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7/8/2020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7/8/2020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7/8/2020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7/8/2020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7/8/2020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E679-8DC2-411C-AC55-7D19768833C9}" type="datetimeFigureOut">
              <a:rPr lang="en-US" smtClean="0"/>
              <a:pPr/>
              <a:t>7/8/2020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" r="1559" b="391"/>
          <a:stretch>
            <a:fillRect/>
          </a:stretch>
        </p:blipFill>
        <p:spPr bwMode="auto">
          <a:xfrm>
            <a:off x="6442" y="1124744"/>
            <a:ext cx="5645678" cy="57332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699792" y="1268760"/>
            <a:ext cx="6319614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95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4950" b="1" dirty="0">
                <a:latin typeface="Berlin Sans FB Demi" panose="020E0802020502020306" pitchFamily="34" charset="0"/>
              </a:rPr>
              <a:t>ALIRAN PROSES </a:t>
            </a:r>
          </a:p>
          <a:p>
            <a:pPr marL="0" indent="0" algn="ctr">
              <a:buNone/>
            </a:pPr>
            <a:endParaRPr lang="en-US" sz="36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endParaRPr lang="en-US" sz="18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3600" b="1" dirty="0">
                <a:latin typeface="Berlin Sans FB Demi" panose="020E0802020502020306" pitchFamily="34" charset="0"/>
              </a:rPr>
              <a:t>        MODUL  </a:t>
            </a:r>
          </a:p>
          <a:p>
            <a:pPr marL="0" indent="0" algn="ctr">
              <a:buNone/>
            </a:pPr>
            <a:r>
              <a:rPr lang="en-US" sz="3600" b="1" dirty="0">
                <a:latin typeface="Berlin Sans FB Demi" panose="020E0802020502020306" pitchFamily="34" charset="0"/>
              </a:rPr>
              <a:t>         </a:t>
            </a:r>
            <a:r>
              <a:rPr lang="en-US" sz="3600" b="1" dirty="0" smtClean="0">
                <a:latin typeface="Berlin Sans FB Demi" panose="020E0802020502020306" pitchFamily="34" charset="0"/>
              </a:rPr>
              <a:t>PELABURAN</a:t>
            </a:r>
            <a:endParaRPr lang="en-US" sz="3600" b="1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467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3"/>
          <p:cNvSpPr txBox="1">
            <a:spLocks/>
          </p:cNvSpPr>
          <p:nvPr/>
        </p:nvSpPr>
        <p:spPr>
          <a:xfrm>
            <a:off x="827584" y="214290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MODUL PELABURAN</a:t>
            </a:r>
            <a:endParaRPr lang="en-MY" dirty="0"/>
          </a:p>
        </p:txBody>
      </p:sp>
      <p:sp>
        <p:nvSpPr>
          <p:cNvPr id="24" name="TextBox 23"/>
          <p:cNvSpPr txBox="1"/>
          <p:nvPr/>
        </p:nvSpPr>
        <p:spPr>
          <a:xfrm>
            <a:off x="2235066" y="899428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PERTUKARAN SAHAM</a:t>
            </a:r>
            <a:endParaRPr lang="en-MY" dirty="0"/>
          </a:p>
        </p:txBody>
      </p:sp>
      <p:sp>
        <p:nvSpPr>
          <p:cNvPr id="25" name="Rectangle 24"/>
          <p:cNvSpPr/>
          <p:nvPr/>
        </p:nvSpPr>
        <p:spPr>
          <a:xfrm>
            <a:off x="1187624" y="2398659"/>
            <a:ext cx="1643074" cy="78695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BN/PKN </a:t>
            </a:r>
            <a:r>
              <a:rPr lang="en-US" dirty="0"/>
              <a:t>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26" name="Right Arrow 25"/>
          <p:cNvSpPr/>
          <p:nvPr/>
        </p:nvSpPr>
        <p:spPr>
          <a:xfrm>
            <a:off x="3321280" y="1776448"/>
            <a:ext cx="1538751" cy="28523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1251751" y="3984096"/>
            <a:ext cx="1567542" cy="55364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BN/PKN </a:t>
            </a:r>
            <a:r>
              <a:rPr lang="en-US" dirty="0"/>
              <a:t>PENYEMAK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1286184" y="5336219"/>
            <a:ext cx="1445954" cy="56359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BN/PKN PELULUS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34062" y="1717692"/>
            <a:ext cx="3073567" cy="589630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TERIMAAN / PEMBERIAN PELABURAN</a:t>
            </a:r>
            <a:endParaRPr lang="en-US" sz="1500" dirty="0"/>
          </a:p>
        </p:txBody>
      </p:sp>
      <p:sp>
        <p:nvSpPr>
          <p:cNvPr id="31" name="Rounded Rectangle 24">
            <a:extLst>
              <a:ext uri="{FF2B5EF4-FFF2-40B4-BE49-F238E27FC236}">
                <a16:creationId xmlns:a16="http://schemas.microsoft.com/office/drawing/2014/main" id="{730F4C9D-CE41-4B82-8738-CE7B66E3BD42}"/>
              </a:ext>
            </a:extLst>
          </p:cNvPr>
          <p:cNvSpPr/>
          <p:nvPr/>
        </p:nvSpPr>
        <p:spPr>
          <a:xfrm>
            <a:off x="4860032" y="1578720"/>
            <a:ext cx="4146254" cy="96696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MODUL PINJAMAN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(PENYELESAIAN MELALUI GERAN/SAHAM)</a:t>
            </a:r>
            <a:endParaRPr lang="en-MY" sz="2000" b="1" dirty="0">
              <a:solidFill>
                <a:schemeClr val="tx1"/>
              </a:solidFill>
            </a:endParaRPr>
          </a:p>
        </p:txBody>
      </p:sp>
      <p:sp>
        <p:nvSpPr>
          <p:cNvPr id="33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 rot="10800000">
            <a:off x="3359056" y="2116539"/>
            <a:ext cx="1428968" cy="28212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 rot="5400000">
            <a:off x="1709534" y="3351283"/>
            <a:ext cx="657584" cy="39348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5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 rot="5400000">
            <a:off x="1709534" y="4740239"/>
            <a:ext cx="657584" cy="39348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08218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827584" y="214290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MODUL PELABURAN</a:t>
            </a:r>
            <a:endParaRPr lang="en-MY" dirty="0"/>
          </a:p>
        </p:txBody>
      </p:sp>
      <p:sp>
        <p:nvSpPr>
          <p:cNvPr id="5" name="TextBox 4"/>
          <p:cNvSpPr txBox="1"/>
          <p:nvPr/>
        </p:nvSpPr>
        <p:spPr>
          <a:xfrm>
            <a:off x="2235066" y="899428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PROSES JUALAN SAHAM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1373673" y="3087656"/>
            <a:ext cx="1643074" cy="78695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BN/PKN </a:t>
            </a:r>
            <a:r>
              <a:rPr lang="en-US" dirty="0"/>
              <a:t>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7" name="Right Arrow 6"/>
          <p:cNvSpPr/>
          <p:nvPr/>
        </p:nvSpPr>
        <p:spPr>
          <a:xfrm>
            <a:off x="3307629" y="3266251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3955701" y="3176954"/>
            <a:ext cx="1567542" cy="55364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BN/PKN </a:t>
            </a:r>
            <a:r>
              <a:rPr lang="en-US" dirty="0"/>
              <a:t>PENYEMAK</a:t>
            </a:r>
          </a:p>
        </p:txBody>
      </p:sp>
      <p:sp>
        <p:nvSpPr>
          <p:cNvPr id="9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>
            <a:off x="5790342" y="325630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6438414" y="3167005"/>
            <a:ext cx="1445954" cy="56359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BN/PKN PELULUS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93921" y="1772816"/>
            <a:ext cx="3922295" cy="589630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CADANGAN JUALAN SAHAM</a:t>
            </a:r>
            <a:endParaRPr lang="en-US" sz="1500" dirty="0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AC1783B7-F2CC-4C74-B826-8D9277F2B2F6}"/>
              </a:ext>
            </a:extLst>
          </p:cNvPr>
          <p:cNvSpPr/>
          <p:nvPr/>
        </p:nvSpPr>
        <p:spPr>
          <a:xfrm rot="10800000">
            <a:off x="5798986" y="4798043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65CDC1-2412-4BAA-B846-656B971921DE}"/>
              </a:ext>
            </a:extLst>
          </p:cNvPr>
          <p:cNvSpPr/>
          <p:nvPr/>
        </p:nvSpPr>
        <p:spPr>
          <a:xfrm>
            <a:off x="6368361" y="4712243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24E9664-3EE5-4663-9D3D-E6E7341DF476}"/>
              </a:ext>
            </a:extLst>
          </p:cNvPr>
          <p:cNvSpPr/>
          <p:nvPr/>
        </p:nvSpPr>
        <p:spPr>
          <a:xfrm>
            <a:off x="6259973" y="5277584"/>
            <a:ext cx="1919856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MODUL AKAUN BELUM TERIMA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24">
            <a:extLst>
              <a:ext uri="{FF2B5EF4-FFF2-40B4-BE49-F238E27FC236}">
                <a16:creationId xmlns:a16="http://schemas.microsoft.com/office/drawing/2014/main" id="{DEB043AE-6F7E-4039-A025-D7473CCA3588}"/>
              </a:ext>
            </a:extLst>
          </p:cNvPr>
          <p:cNvSpPr/>
          <p:nvPr/>
        </p:nvSpPr>
        <p:spPr>
          <a:xfrm>
            <a:off x="6362365" y="4306662"/>
            <a:ext cx="1649070" cy="26886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TERIMAAN TANPA BIL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3B8A33-2C41-4111-B8A2-915FFC7AC429}"/>
              </a:ext>
            </a:extLst>
          </p:cNvPr>
          <p:cNvSpPr txBox="1"/>
          <p:nvPr/>
        </p:nvSpPr>
        <p:spPr>
          <a:xfrm>
            <a:off x="3216960" y="4668576"/>
            <a:ext cx="230628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TERIMAAN </a:t>
            </a:r>
            <a:r>
              <a:rPr lang="en-US" sz="1400" dirty="0" smtClean="0"/>
              <a:t>SAHAM</a:t>
            </a:r>
            <a:endParaRPr lang="en-MY" sz="1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2CECEE-95C3-497B-B386-014EB9E7BF0D}"/>
              </a:ext>
            </a:extLst>
          </p:cNvPr>
          <p:cNvSpPr/>
          <p:nvPr/>
        </p:nvSpPr>
        <p:spPr>
          <a:xfrm>
            <a:off x="3587912" y="5096139"/>
            <a:ext cx="164307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AC1783B7-F2CC-4C74-B826-8D9277F2B2F6}"/>
              </a:ext>
            </a:extLst>
          </p:cNvPr>
          <p:cNvSpPr/>
          <p:nvPr/>
        </p:nvSpPr>
        <p:spPr>
          <a:xfrm rot="5400000">
            <a:off x="7008305" y="387913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87106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2771800" y="2127155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ight Arrow 4"/>
          <p:cNvSpPr/>
          <p:nvPr/>
        </p:nvSpPr>
        <p:spPr>
          <a:xfrm>
            <a:off x="5862428" y="2127155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674040" y="1840263"/>
            <a:ext cx="1643074" cy="82090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BN/PKN PENYEDIA</a:t>
            </a:r>
            <a:endParaRPr lang="en-US" dirty="0"/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3822471" y="1984279"/>
            <a:ext cx="1643074" cy="63847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BN/PKN </a:t>
            </a:r>
            <a:r>
              <a:rPr lang="en-US" dirty="0"/>
              <a:t>PENYEMAK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6876256" y="1984279"/>
            <a:ext cx="1643074" cy="65211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BN/PKN </a:t>
            </a:r>
            <a:r>
              <a:rPr lang="en-US" dirty="0"/>
              <a:t>PELULUS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743988" y="404664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 PELABURAN</a:t>
            </a:r>
            <a:endParaRPr lang="en-MY" dirty="0"/>
          </a:p>
        </p:txBody>
      </p:sp>
      <p:sp>
        <p:nvSpPr>
          <p:cNvPr id="10" name="TextBox 9"/>
          <p:cNvSpPr txBox="1"/>
          <p:nvPr/>
        </p:nvSpPr>
        <p:spPr>
          <a:xfrm>
            <a:off x="1835696" y="1264199"/>
            <a:ext cx="5217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PENINGKATAN / PENURUNAN HARGA PASARAN</a:t>
            </a:r>
            <a:endParaRPr lang="en-MY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476899-1697-4C9C-8FE6-B740326DBD95}"/>
              </a:ext>
            </a:extLst>
          </p:cNvPr>
          <p:cNvSpPr/>
          <p:nvPr/>
        </p:nvSpPr>
        <p:spPr>
          <a:xfrm>
            <a:off x="107504" y="3568455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Double Entry</a:t>
            </a:r>
          </a:p>
          <a:p>
            <a:r>
              <a:rPr lang="en-MY" b="1" dirty="0"/>
              <a:t> 01-Available for Sale</a:t>
            </a:r>
            <a:endParaRPr lang="en-MY" dirty="0"/>
          </a:p>
          <a:p>
            <a:endParaRPr lang="en-MY" dirty="0"/>
          </a:p>
          <a:p>
            <a:r>
              <a:rPr lang="en-MY" dirty="0" err="1"/>
              <a:t>Peningkatan</a:t>
            </a:r>
            <a:r>
              <a:rPr lang="en-MY" dirty="0"/>
              <a:t> Nilai </a:t>
            </a:r>
            <a:r>
              <a:rPr lang="en-MY" dirty="0" err="1"/>
              <a:t>Pasaran</a:t>
            </a:r>
            <a:r>
              <a:rPr lang="en-MY" dirty="0"/>
              <a:t>: </a:t>
            </a:r>
          </a:p>
          <a:p>
            <a:r>
              <a:rPr lang="en-MY" dirty="0"/>
              <a:t>               Dr </a:t>
            </a:r>
            <a:r>
              <a:rPr lang="en-MY" dirty="0" err="1"/>
              <a:t>Aset</a:t>
            </a:r>
            <a:r>
              <a:rPr lang="en-MY" dirty="0"/>
              <a:t> </a:t>
            </a:r>
            <a:r>
              <a:rPr lang="en-MY" dirty="0" err="1"/>
              <a:t>Kewangan</a:t>
            </a:r>
            <a:r>
              <a:rPr lang="en-MY" dirty="0"/>
              <a:t> G007 A1322110</a:t>
            </a:r>
          </a:p>
          <a:p>
            <a:r>
              <a:rPr lang="en-MY" dirty="0"/>
              <a:t>                    Cr </a:t>
            </a:r>
            <a:r>
              <a:rPr lang="en-MY" dirty="0" err="1"/>
              <a:t>Equiti</a:t>
            </a:r>
            <a:r>
              <a:rPr lang="en-MY" dirty="0"/>
              <a:t>  G007 E0111001</a:t>
            </a:r>
          </a:p>
          <a:p>
            <a:endParaRPr lang="en-MY" dirty="0"/>
          </a:p>
          <a:p>
            <a:r>
              <a:rPr lang="en-MY" dirty="0" err="1"/>
              <a:t>Penurunan</a:t>
            </a:r>
            <a:r>
              <a:rPr lang="en-MY" dirty="0"/>
              <a:t> Nilai </a:t>
            </a:r>
            <a:r>
              <a:rPr lang="en-MY" dirty="0" err="1"/>
              <a:t>Pasaran</a:t>
            </a:r>
            <a:r>
              <a:rPr lang="en-MY" dirty="0"/>
              <a:t>:</a:t>
            </a:r>
          </a:p>
          <a:p>
            <a:r>
              <a:rPr lang="en-MY" dirty="0"/>
              <a:t>              Dr </a:t>
            </a:r>
            <a:r>
              <a:rPr lang="en-MY" dirty="0" err="1"/>
              <a:t>Equiti</a:t>
            </a:r>
            <a:r>
              <a:rPr lang="en-MY" dirty="0"/>
              <a:t> G007 E0111001</a:t>
            </a:r>
          </a:p>
          <a:p>
            <a:r>
              <a:rPr lang="en-MY" dirty="0"/>
              <a:t>                   Cr </a:t>
            </a:r>
            <a:r>
              <a:rPr lang="en-MY" dirty="0" err="1"/>
              <a:t>Aset</a:t>
            </a:r>
            <a:r>
              <a:rPr lang="en-MY" dirty="0"/>
              <a:t> </a:t>
            </a:r>
            <a:r>
              <a:rPr lang="en-MY" dirty="0" err="1"/>
              <a:t>Kewangan</a:t>
            </a:r>
            <a:r>
              <a:rPr lang="en-MY" dirty="0"/>
              <a:t> G007 A1322110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E7E16E-76BB-4509-8FCB-006EE829ADBA}"/>
              </a:ext>
            </a:extLst>
          </p:cNvPr>
          <p:cNvSpPr/>
          <p:nvPr/>
        </p:nvSpPr>
        <p:spPr>
          <a:xfrm>
            <a:off x="4823520" y="3442437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Double Entry</a:t>
            </a:r>
            <a:br>
              <a:rPr lang="en-US" b="1" dirty="0"/>
            </a:br>
            <a:r>
              <a:rPr lang="en-MY" b="1" dirty="0"/>
              <a:t> 02- held for maturity</a:t>
            </a:r>
            <a:br>
              <a:rPr lang="en-MY" b="1" dirty="0"/>
            </a:br>
            <a:r>
              <a:rPr lang="en-MY" b="1" dirty="0"/>
              <a:t>03 - FAIR VALUE THROUGH PROFIT OR LOSS</a:t>
            </a:r>
            <a:endParaRPr lang="en-MY" dirty="0"/>
          </a:p>
          <a:p>
            <a:r>
              <a:rPr lang="en-MY" dirty="0" err="1"/>
              <a:t>Peningkatan</a:t>
            </a:r>
            <a:r>
              <a:rPr lang="en-MY" dirty="0"/>
              <a:t> Nilai </a:t>
            </a:r>
            <a:r>
              <a:rPr lang="en-MY" dirty="0" err="1"/>
              <a:t>Pasaran</a:t>
            </a:r>
            <a:r>
              <a:rPr lang="en-MY" dirty="0"/>
              <a:t>:</a:t>
            </a:r>
          </a:p>
          <a:p>
            <a:r>
              <a:rPr lang="en-MY" dirty="0"/>
              <a:t>          Dr </a:t>
            </a:r>
            <a:r>
              <a:rPr lang="en-MY" dirty="0" err="1"/>
              <a:t>Aset</a:t>
            </a:r>
            <a:r>
              <a:rPr lang="en-MY" dirty="0"/>
              <a:t> </a:t>
            </a:r>
            <a:r>
              <a:rPr lang="en-MY" dirty="0" err="1"/>
              <a:t>Kewangan</a:t>
            </a:r>
            <a:r>
              <a:rPr lang="en-MY" dirty="0"/>
              <a:t> G007 A1342110</a:t>
            </a:r>
          </a:p>
          <a:p>
            <a:r>
              <a:rPr lang="en-MY" dirty="0"/>
              <a:t>                Cr Hasil G001 H0187303</a:t>
            </a:r>
          </a:p>
          <a:p>
            <a:endParaRPr lang="en-MY" dirty="0"/>
          </a:p>
          <a:p>
            <a:r>
              <a:rPr lang="en-MY" dirty="0" err="1"/>
              <a:t>Penurunan</a:t>
            </a:r>
            <a:r>
              <a:rPr lang="en-MY" dirty="0"/>
              <a:t> Nilai </a:t>
            </a:r>
            <a:r>
              <a:rPr lang="en-MY" dirty="0" err="1"/>
              <a:t>Pasaran</a:t>
            </a:r>
            <a:r>
              <a:rPr lang="en-MY" dirty="0"/>
              <a:t>:</a:t>
            </a:r>
          </a:p>
          <a:p>
            <a:r>
              <a:rPr lang="en-MY" dirty="0"/>
              <a:t>           Dr </a:t>
            </a:r>
            <a:r>
              <a:rPr lang="en-MY" dirty="0" err="1"/>
              <a:t>Belanja</a:t>
            </a:r>
            <a:r>
              <a:rPr lang="en-MY" dirty="0"/>
              <a:t> G006 B0557400 </a:t>
            </a:r>
          </a:p>
          <a:p>
            <a:r>
              <a:rPr lang="en-MY" dirty="0"/>
              <a:t>                Cr </a:t>
            </a:r>
            <a:r>
              <a:rPr lang="en-MY" dirty="0" err="1"/>
              <a:t>Aset</a:t>
            </a:r>
            <a:r>
              <a:rPr lang="en-MY" dirty="0"/>
              <a:t> </a:t>
            </a:r>
            <a:r>
              <a:rPr lang="en-MY" dirty="0" err="1"/>
              <a:t>Kewangan</a:t>
            </a:r>
            <a:r>
              <a:rPr lang="en-MY" dirty="0"/>
              <a:t>  G007 A1342110</a:t>
            </a:r>
          </a:p>
        </p:txBody>
      </p:sp>
    </p:spTree>
    <p:extLst>
      <p:ext uri="{BB962C8B-B14F-4D97-AF65-F5344CB8AC3E}">
        <p14:creationId xmlns:p14="http://schemas.microsoft.com/office/powerpoint/2010/main" val="938676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2771800" y="2127155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ight Arrow 4"/>
          <p:cNvSpPr/>
          <p:nvPr/>
        </p:nvSpPr>
        <p:spPr>
          <a:xfrm>
            <a:off x="5862428" y="2127155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674040" y="1840263"/>
            <a:ext cx="1643074" cy="82090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BN/PKN PENYEDIA</a:t>
            </a:r>
            <a:endParaRPr lang="en-US" dirty="0"/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3822471" y="1984279"/>
            <a:ext cx="1643074" cy="63847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BN/PKN </a:t>
            </a:r>
            <a:r>
              <a:rPr lang="en-US" dirty="0"/>
              <a:t>PENYEMAK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6876256" y="1984279"/>
            <a:ext cx="1643074" cy="65211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BN/PKN </a:t>
            </a:r>
            <a:r>
              <a:rPr lang="en-US" dirty="0"/>
              <a:t>PELULUS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743988" y="404664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 PELABURAN</a:t>
            </a:r>
            <a:endParaRPr lang="en-MY" dirty="0"/>
          </a:p>
        </p:txBody>
      </p:sp>
      <p:sp>
        <p:nvSpPr>
          <p:cNvPr id="10" name="TextBox 9"/>
          <p:cNvSpPr txBox="1"/>
          <p:nvPr/>
        </p:nvSpPr>
        <p:spPr>
          <a:xfrm>
            <a:off x="1835696" y="1264199"/>
            <a:ext cx="5217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PENJEJASAN PELABURAN (IMPAIMENT)</a:t>
            </a:r>
            <a:endParaRPr lang="en-MY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7070DA-723F-47DE-B2EF-EF12A7D884E2}"/>
              </a:ext>
            </a:extLst>
          </p:cNvPr>
          <p:cNvSpPr/>
          <p:nvPr/>
        </p:nvSpPr>
        <p:spPr>
          <a:xfrm>
            <a:off x="539552" y="5328209"/>
            <a:ext cx="54373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/>
              <a:t> </a:t>
            </a:r>
            <a:r>
              <a:rPr lang="en-MY" b="1" dirty="0"/>
              <a:t>Double Entry </a:t>
            </a:r>
            <a:r>
              <a:rPr lang="en-MY" b="1" dirty="0" err="1"/>
              <a:t>Penjejasan</a:t>
            </a:r>
            <a:r>
              <a:rPr lang="en-MY" b="1" dirty="0"/>
              <a:t> </a:t>
            </a:r>
            <a:r>
              <a:rPr lang="en-MY" b="1" dirty="0" err="1"/>
              <a:t>Pelaburan</a:t>
            </a:r>
            <a:r>
              <a:rPr lang="en-MY" b="1" dirty="0"/>
              <a:t>:</a:t>
            </a:r>
          </a:p>
          <a:p>
            <a:r>
              <a:rPr lang="en-MY" dirty="0"/>
              <a:t>                 Dr </a:t>
            </a:r>
            <a:r>
              <a:rPr lang="en-MY" dirty="0" err="1"/>
              <a:t>Belanja</a:t>
            </a:r>
            <a:r>
              <a:rPr lang="en-MY" dirty="0"/>
              <a:t> </a:t>
            </a:r>
            <a:r>
              <a:rPr lang="en-MY" dirty="0" err="1"/>
              <a:t>Penjejasan</a:t>
            </a:r>
            <a:r>
              <a:rPr lang="en-MY" dirty="0"/>
              <a:t> G006 B5041110 </a:t>
            </a:r>
          </a:p>
          <a:p>
            <a:r>
              <a:rPr lang="en-MY" dirty="0"/>
              <a:t>                      Cr </a:t>
            </a:r>
            <a:r>
              <a:rPr lang="en-MY" dirty="0" err="1"/>
              <a:t>Penjejasan</a:t>
            </a:r>
            <a:r>
              <a:rPr lang="en-MY" dirty="0"/>
              <a:t> </a:t>
            </a:r>
            <a:r>
              <a:rPr lang="en-MY" dirty="0" err="1"/>
              <a:t>Terkumpul</a:t>
            </a:r>
            <a:r>
              <a:rPr lang="en-MY" dirty="0"/>
              <a:t> G007 A5041110</a:t>
            </a:r>
          </a:p>
        </p:txBody>
      </p:sp>
    </p:spTree>
    <p:extLst>
      <p:ext uri="{BB962C8B-B14F-4D97-AF65-F5344CB8AC3E}">
        <p14:creationId xmlns:p14="http://schemas.microsoft.com/office/powerpoint/2010/main" val="3515021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2771800" y="2127155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ight Arrow 4"/>
          <p:cNvSpPr/>
          <p:nvPr/>
        </p:nvSpPr>
        <p:spPr>
          <a:xfrm>
            <a:off x="5862428" y="2127155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674040" y="1840263"/>
            <a:ext cx="1643074" cy="82090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BN/PKN PENYEDIA</a:t>
            </a:r>
            <a:endParaRPr lang="en-US" dirty="0"/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3822471" y="1984279"/>
            <a:ext cx="1643074" cy="63847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BN/PKN </a:t>
            </a:r>
            <a:r>
              <a:rPr lang="en-US" dirty="0"/>
              <a:t>PENYEMAK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6876256" y="1984279"/>
            <a:ext cx="1643074" cy="65211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BN/PKN </a:t>
            </a:r>
            <a:r>
              <a:rPr lang="en-US" dirty="0"/>
              <a:t>PELULUS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743988" y="404664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 PELABURAN</a:t>
            </a:r>
            <a:endParaRPr lang="en-MY" dirty="0"/>
          </a:p>
        </p:txBody>
      </p:sp>
      <p:sp>
        <p:nvSpPr>
          <p:cNvPr id="10" name="TextBox 9"/>
          <p:cNvSpPr txBox="1"/>
          <p:nvPr/>
        </p:nvSpPr>
        <p:spPr>
          <a:xfrm>
            <a:off x="1835696" y="1264199"/>
            <a:ext cx="5217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PROSES PELUNASAN</a:t>
            </a:r>
            <a:endParaRPr lang="en-MY" sz="2000" dirty="0"/>
          </a:p>
        </p:txBody>
      </p:sp>
    </p:spTree>
    <p:extLst>
      <p:ext uri="{BB962C8B-B14F-4D97-AF65-F5344CB8AC3E}">
        <p14:creationId xmlns:p14="http://schemas.microsoft.com/office/powerpoint/2010/main" val="3695573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827584" y="214290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MODUL PELABURAN</a:t>
            </a:r>
            <a:endParaRPr lang="en-MY" dirty="0"/>
          </a:p>
        </p:txBody>
      </p:sp>
      <p:sp>
        <p:nvSpPr>
          <p:cNvPr id="5" name="TextBox 4"/>
          <p:cNvSpPr txBox="1"/>
          <p:nvPr/>
        </p:nvSpPr>
        <p:spPr>
          <a:xfrm>
            <a:off x="2235066" y="899428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PROSES TERIMA DIVIDEN / FAEDAH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1345631" y="2152748"/>
            <a:ext cx="1643074" cy="78695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BN/PKN </a:t>
            </a:r>
            <a:r>
              <a:rPr lang="en-US" dirty="0"/>
              <a:t>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7" name="Right Arrow 6"/>
          <p:cNvSpPr/>
          <p:nvPr/>
        </p:nvSpPr>
        <p:spPr>
          <a:xfrm>
            <a:off x="3195327" y="236465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3759139" y="2269405"/>
            <a:ext cx="1567542" cy="55364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BN/PKN </a:t>
            </a:r>
            <a:r>
              <a:rPr lang="en-US" dirty="0"/>
              <a:t>PENYEMAK</a:t>
            </a:r>
          </a:p>
        </p:txBody>
      </p:sp>
      <p:sp>
        <p:nvSpPr>
          <p:cNvPr id="9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>
            <a:off x="5592955" y="238440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6362365" y="2274291"/>
            <a:ext cx="1445954" cy="56359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BN/PKN PELULUS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42455" y="1440100"/>
            <a:ext cx="2649426" cy="589630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MEREKODKAN TRANSAKSI PERAKAUNAN</a:t>
            </a:r>
            <a:endParaRPr lang="en-US" sz="1500" dirty="0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AC1783B7-F2CC-4C74-B826-8D9277F2B2F6}"/>
              </a:ext>
            </a:extLst>
          </p:cNvPr>
          <p:cNvSpPr/>
          <p:nvPr/>
        </p:nvSpPr>
        <p:spPr>
          <a:xfrm rot="10800000">
            <a:off x="5798986" y="4798043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65CDC1-2412-4BAA-B846-656B971921DE}"/>
              </a:ext>
            </a:extLst>
          </p:cNvPr>
          <p:cNvSpPr/>
          <p:nvPr/>
        </p:nvSpPr>
        <p:spPr>
          <a:xfrm>
            <a:off x="6368361" y="4712243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24E9664-3EE5-4663-9D3D-E6E7341DF476}"/>
              </a:ext>
            </a:extLst>
          </p:cNvPr>
          <p:cNvSpPr/>
          <p:nvPr/>
        </p:nvSpPr>
        <p:spPr>
          <a:xfrm>
            <a:off x="6259973" y="5277584"/>
            <a:ext cx="1919856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MODUL AKAUN BELUM TERIMA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24">
            <a:extLst>
              <a:ext uri="{FF2B5EF4-FFF2-40B4-BE49-F238E27FC236}">
                <a16:creationId xmlns:a16="http://schemas.microsoft.com/office/drawing/2014/main" id="{DEB043AE-6F7E-4039-A025-D7473CCA3588}"/>
              </a:ext>
            </a:extLst>
          </p:cNvPr>
          <p:cNvSpPr/>
          <p:nvPr/>
        </p:nvSpPr>
        <p:spPr>
          <a:xfrm>
            <a:off x="6362365" y="4306662"/>
            <a:ext cx="1649070" cy="26886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TERIMAAN TANPA BIL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3B8A33-2C41-4111-B8A2-915FFC7AC429}"/>
              </a:ext>
            </a:extLst>
          </p:cNvPr>
          <p:cNvSpPr txBox="1"/>
          <p:nvPr/>
        </p:nvSpPr>
        <p:spPr>
          <a:xfrm>
            <a:off x="3216960" y="4668576"/>
            <a:ext cx="230628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TERIMAAN </a:t>
            </a:r>
            <a:r>
              <a:rPr lang="en-US" sz="1400" dirty="0" smtClean="0"/>
              <a:t>SAHAM</a:t>
            </a:r>
            <a:endParaRPr lang="en-MY" sz="1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2CECEE-95C3-497B-B386-014EB9E7BF0D}"/>
              </a:ext>
            </a:extLst>
          </p:cNvPr>
          <p:cNvSpPr/>
          <p:nvPr/>
        </p:nvSpPr>
        <p:spPr>
          <a:xfrm>
            <a:off x="3587912" y="5096139"/>
            <a:ext cx="164307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AC1783B7-F2CC-4C74-B826-8D9277F2B2F6}"/>
              </a:ext>
            </a:extLst>
          </p:cNvPr>
          <p:cNvSpPr/>
          <p:nvPr/>
        </p:nvSpPr>
        <p:spPr>
          <a:xfrm rot="5400000">
            <a:off x="6544574" y="3415404"/>
            <a:ext cx="1260900" cy="30950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Flowchart: Alternate Process 18"/>
          <p:cNvSpPr/>
          <p:nvPr/>
        </p:nvSpPr>
        <p:spPr>
          <a:xfrm>
            <a:off x="1323802" y="3016977"/>
            <a:ext cx="1643074" cy="296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200" dirty="0" err="1" smtClean="0"/>
              <a:t>Dividen</a:t>
            </a:r>
            <a:r>
              <a:rPr lang="en-MY" sz="1200" dirty="0" smtClean="0"/>
              <a:t> </a:t>
            </a:r>
            <a:r>
              <a:rPr lang="en-MY" sz="1200" dirty="0" err="1" smtClean="0"/>
              <a:t>Saham</a:t>
            </a:r>
            <a:endParaRPr lang="en-MY" sz="1200" dirty="0"/>
          </a:p>
        </p:txBody>
      </p:sp>
      <p:sp>
        <p:nvSpPr>
          <p:cNvPr id="20" name="Flowchart: Alternate Process 19"/>
          <p:cNvSpPr/>
          <p:nvPr/>
        </p:nvSpPr>
        <p:spPr>
          <a:xfrm>
            <a:off x="1310692" y="3368977"/>
            <a:ext cx="1643074" cy="296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200" dirty="0" err="1" smtClean="0"/>
              <a:t>Pengurus</a:t>
            </a:r>
            <a:r>
              <a:rPr lang="en-MY" sz="1200" dirty="0" smtClean="0"/>
              <a:t> Dana</a:t>
            </a:r>
            <a:endParaRPr lang="en-MY" sz="1200" dirty="0"/>
          </a:p>
        </p:txBody>
      </p:sp>
    </p:spTree>
    <p:extLst>
      <p:ext uri="{BB962C8B-B14F-4D97-AF65-F5344CB8AC3E}">
        <p14:creationId xmlns:p14="http://schemas.microsoft.com/office/powerpoint/2010/main" val="1923469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3635896" y="2780928"/>
            <a:ext cx="1931106" cy="71048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BN/PKN PENYEDIA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11560" y="697257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MODUL PELABURAN</a:t>
            </a:r>
            <a:endParaRPr lang="en-MY" dirty="0"/>
          </a:p>
        </p:txBody>
      </p:sp>
      <p:sp>
        <p:nvSpPr>
          <p:cNvPr id="6" name="TextBox 5"/>
          <p:cNvSpPr txBox="1"/>
          <p:nvPr/>
        </p:nvSpPr>
        <p:spPr>
          <a:xfrm>
            <a:off x="2091050" y="1691516"/>
            <a:ext cx="4929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PENUTUPAN BULANAN</a:t>
            </a:r>
            <a:endParaRPr lang="en-MY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4509120"/>
            <a:ext cx="55670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err="1"/>
              <a:t>Jangkaan</a:t>
            </a:r>
            <a:r>
              <a:rPr lang="en-US" sz="1400" dirty="0"/>
              <a:t> </a:t>
            </a:r>
            <a:r>
              <a:rPr lang="en-US" sz="1400" dirty="0" err="1"/>
              <a:t>Faedah</a:t>
            </a:r>
            <a:r>
              <a:rPr lang="en-US" sz="1400" dirty="0"/>
              <a:t> yang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diterima</a:t>
            </a:r>
            <a:r>
              <a:rPr lang="en-US" sz="1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err="1"/>
              <a:t>Rekod</a:t>
            </a:r>
            <a:r>
              <a:rPr lang="en-US" sz="1400" dirty="0"/>
              <a:t> instrument yang </a:t>
            </a:r>
            <a:r>
              <a:rPr lang="en-US" sz="1400" dirty="0" err="1"/>
              <a:t>aktif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proses DPW, Bon </a:t>
            </a:r>
            <a:r>
              <a:rPr lang="en-US" sz="1400" dirty="0" err="1" smtClean="0"/>
              <a:t>Sukuk</a:t>
            </a: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err="1"/>
              <a:t>Dilakukan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setiap</a:t>
            </a:r>
            <a:r>
              <a:rPr lang="en-US" sz="1400" dirty="0"/>
              <a:t> </a:t>
            </a:r>
            <a:r>
              <a:rPr lang="en-US" sz="1400" dirty="0" err="1"/>
              <a:t>hujung</a:t>
            </a:r>
            <a:r>
              <a:rPr lang="en-US" sz="1400" dirty="0"/>
              <a:t> </a:t>
            </a:r>
            <a:r>
              <a:rPr lang="en-US" sz="1400" dirty="0" err="1" smtClean="0"/>
              <a:t>bulan</a:t>
            </a:r>
            <a:r>
              <a:rPr lang="en-US" sz="1400" dirty="0" smtClean="0"/>
              <a:t> </a:t>
            </a:r>
            <a:r>
              <a:rPr lang="en-US" sz="1400" dirty="0" err="1" smtClean="0"/>
              <a:t>secara</a:t>
            </a:r>
            <a:r>
              <a:rPr lang="en-US" sz="1400" dirty="0" smtClean="0"/>
              <a:t> auto.</a:t>
            </a:r>
            <a:endParaRPr lang="en-MY" sz="1400" dirty="0"/>
          </a:p>
        </p:txBody>
      </p:sp>
    </p:spTree>
    <p:extLst>
      <p:ext uri="{BB962C8B-B14F-4D97-AF65-F5344CB8AC3E}">
        <p14:creationId xmlns:p14="http://schemas.microsoft.com/office/powerpoint/2010/main" val="246142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142976" y="44624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MODUL PELABURAN</a:t>
            </a:r>
            <a:endParaRPr lang="en-MY" dirty="0"/>
          </a:p>
        </p:txBody>
      </p:sp>
      <p:sp>
        <p:nvSpPr>
          <p:cNvPr id="5" name="TextBox 4"/>
          <p:cNvSpPr txBox="1"/>
          <p:nvPr/>
        </p:nvSpPr>
        <p:spPr>
          <a:xfrm>
            <a:off x="2214546" y="548680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DEPOSIT PASARAN WANG (DPW)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2602814" y="2171714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7" name="Right Arrow 6"/>
          <p:cNvSpPr/>
          <p:nvPr/>
        </p:nvSpPr>
        <p:spPr>
          <a:xfrm>
            <a:off x="2070032" y="238076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5BB212-DC32-4A0C-8000-E08BA87A517B}"/>
              </a:ext>
            </a:extLst>
          </p:cNvPr>
          <p:cNvSpPr txBox="1"/>
          <p:nvPr/>
        </p:nvSpPr>
        <p:spPr>
          <a:xfrm>
            <a:off x="2591649" y="1817856"/>
            <a:ext cx="164307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CADANGAN DPW</a:t>
            </a:r>
            <a:endParaRPr lang="en-MY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4810500" y="2280698"/>
            <a:ext cx="1567542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10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>
            <a:off x="4365780" y="231396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6980640" y="2337470"/>
            <a:ext cx="144595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2581AB-295B-4709-A632-4637101F4710}"/>
              </a:ext>
            </a:extLst>
          </p:cNvPr>
          <p:cNvSpPr txBox="1"/>
          <p:nvPr/>
        </p:nvSpPr>
        <p:spPr>
          <a:xfrm>
            <a:off x="6980640" y="3744801"/>
            <a:ext cx="164307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ARAHAN </a:t>
            </a:r>
            <a:r>
              <a:rPr lang="en-US" sz="1400" dirty="0" smtClean="0"/>
              <a:t>BAYARAN</a:t>
            </a:r>
            <a:endParaRPr lang="en-MY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2505066" y="3801883"/>
            <a:ext cx="1836883" cy="29607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BAUCAR BAYARAN UMUM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182DB5-A421-49F5-92E6-57A112BB45B2}"/>
              </a:ext>
            </a:extLst>
          </p:cNvPr>
          <p:cNvSpPr/>
          <p:nvPr/>
        </p:nvSpPr>
        <p:spPr>
          <a:xfrm>
            <a:off x="6980640" y="4097955"/>
            <a:ext cx="164307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</p:txBody>
      </p:sp>
      <p:sp>
        <p:nvSpPr>
          <p:cNvPr id="15" name="Right Arrow 55">
            <a:extLst>
              <a:ext uri="{FF2B5EF4-FFF2-40B4-BE49-F238E27FC236}">
                <a16:creationId xmlns:a16="http://schemas.microsoft.com/office/drawing/2014/main" id="{E28D4EF2-4B0F-4CA7-A26F-E733E0F19F4F}"/>
              </a:ext>
            </a:extLst>
          </p:cNvPr>
          <p:cNvSpPr/>
          <p:nvPr/>
        </p:nvSpPr>
        <p:spPr>
          <a:xfrm rot="5400000">
            <a:off x="7305172" y="3066559"/>
            <a:ext cx="796890" cy="36004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4861336" y="4109858"/>
            <a:ext cx="1567542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17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 rot="10800000">
            <a:off x="6514103" y="419915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2726399" y="4137138"/>
            <a:ext cx="144595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19" name="Rounded Rectangle 24">
            <a:extLst>
              <a:ext uri="{FF2B5EF4-FFF2-40B4-BE49-F238E27FC236}">
                <a16:creationId xmlns:a16="http://schemas.microsoft.com/office/drawing/2014/main" id="{730F4C9D-CE41-4B82-8738-CE7B66E3BD42}"/>
              </a:ext>
            </a:extLst>
          </p:cNvPr>
          <p:cNvSpPr/>
          <p:nvPr/>
        </p:nvSpPr>
        <p:spPr>
          <a:xfrm>
            <a:off x="2838317" y="4646267"/>
            <a:ext cx="1214446" cy="29490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POST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0" name="Right Arrow 55">
            <a:extLst>
              <a:ext uri="{FF2B5EF4-FFF2-40B4-BE49-F238E27FC236}">
                <a16:creationId xmlns:a16="http://schemas.microsoft.com/office/drawing/2014/main" id="{E28D4EF2-4B0F-4CA7-A26F-E733E0F19F4F}"/>
              </a:ext>
            </a:extLst>
          </p:cNvPr>
          <p:cNvSpPr/>
          <p:nvPr/>
        </p:nvSpPr>
        <p:spPr>
          <a:xfrm>
            <a:off x="6500746" y="2337470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Oval 20"/>
          <p:cNvSpPr/>
          <p:nvPr/>
        </p:nvSpPr>
        <p:spPr>
          <a:xfrm>
            <a:off x="2674970" y="3150202"/>
            <a:ext cx="1541141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MODUL PENGURUSAN TUNAI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476FAD-7F2C-474E-9DB9-BC7AB1EA6B88}"/>
              </a:ext>
            </a:extLst>
          </p:cNvPr>
          <p:cNvSpPr txBox="1"/>
          <p:nvPr/>
        </p:nvSpPr>
        <p:spPr>
          <a:xfrm>
            <a:off x="266197" y="3763221"/>
            <a:ext cx="164307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KEMASKINI </a:t>
            </a:r>
            <a:r>
              <a:rPr lang="en-US" sz="1400" dirty="0" smtClean="0"/>
              <a:t>DPW</a:t>
            </a:r>
            <a:endParaRPr lang="en-MY" sz="1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52281E5-FDE0-4853-8F5B-ED419EE6D720}"/>
              </a:ext>
            </a:extLst>
          </p:cNvPr>
          <p:cNvSpPr/>
          <p:nvPr/>
        </p:nvSpPr>
        <p:spPr>
          <a:xfrm>
            <a:off x="284535" y="4110707"/>
            <a:ext cx="164307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</p:txBody>
      </p:sp>
      <p:sp>
        <p:nvSpPr>
          <p:cNvPr id="30" name="Right Arrow 33">
            <a:extLst>
              <a:ext uri="{FF2B5EF4-FFF2-40B4-BE49-F238E27FC236}">
                <a16:creationId xmlns:a16="http://schemas.microsoft.com/office/drawing/2014/main" id="{AC1783B7-F2CC-4C74-B826-8D9277F2B2F6}"/>
              </a:ext>
            </a:extLst>
          </p:cNvPr>
          <p:cNvSpPr/>
          <p:nvPr/>
        </p:nvSpPr>
        <p:spPr>
          <a:xfrm rot="10800000">
            <a:off x="4409744" y="423166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8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 rot="10800000">
            <a:off x="2115831" y="419915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4" name="Oval 43"/>
          <p:cNvSpPr/>
          <p:nvPr/>
        </p:nvSpPr>
        <p:spPr>
          <a:xfrm>
            <a:off x="335501" y="1340768"/>
            <a:ext cx="1541141" cy="396010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MODUL </a:t>
            </a:r>
            <a:r>
              <a:rPr lang="en-US" sz="1200" b="1" dirty="0" smtClean="0">
                <a:solidFill>
                  <a:schemeClr val="tx1"/>
                </a:solidFill>
              </a:rPr>
              <a:t>SAM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00716" y="1776586"/>
            <a:ext cx="1836883" cy="41998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100" dirty="0" err="1">
                <a:solidFill>
                  <a:schemeClr val="tx1"/>
                </a:solidFill>
              </a:rPr>
              <a:t>Kod</a:t>
            </a:r>
            <a:r>
              <a:rPr lang="en-MY" sz="1100" dirty="0">
                <a:solidFill>
                  <a:schemeClr val="tx1"/>
                </a:solidFill>
              </a:rPr>
              <a:t> </a:t>
            </a:r>
            <a:r>
              <a:rPr lang="en-MY" sz="1100" dirty="0" err="1">
                <a:solidFill>
                  <a:schemeClr val="tx1"/>
                </a:solidFill>
              </a:rPr>
              <a:t>Votdana</a:t>
            </a:r>
            <a:r>
              <a:rPr lang="en-MY" sz="1100" dirty="0">
                <a:solidFill>
                  <a:schemeClr val="tx1"/>
                </a:solidFill>
              </a:rPr>
              <a:t> &amp; </a:t>
            </a:r>
            <a:r>
              <a:rPr lang="en-MY" sz="1100" dirty="0" err="1">
                <a:solidFill>
                  <a:schemeClr val="tx1"/>
                </a:solidFill>
              </a:rPr>
              <a:t>Kod</a:t>
            </a:r>
            <a:r>
              <a:rPr lang="en-MY" sz="1100" dirty="0">
                <a:solidFill>
                  <a:schemeClr val="tx1"/>
                </a:solidFill>
              </a:rPr>
              <a:t> </a:t>
            </a:r>
            <a:r>
              <a:rPr lang="en-MY" sz="1100" dirty="0" err="1">
                <a:solidFill>
                  <a:schemeClr val="tx1"/>
                </a:solidFill>
              </a:rPr>
              <a:t>Amanah</a:t>
            </a:r>
            <a:r>
              <a:rPr lang="en-MY" sz="1100" dirty="0">
                <a:solidFill>
                  <a:schemeClr val="tx1"/>
                </a:solidFill>
              </a:rPr>
              <a:t> </a:t>
            </a:r>
            <a:r>
              <a:rPr lang="en-MY" sz="1100" dirty="0" err="1">
                <a:solidFill>
                  <a:schemeClr val="tx1"/>
                </a:solidFill>
              </a:rPr>
              <a:t>Mengikut</a:t>
            </a:r>
            <a:r>
              <a:rPr lang="en-MY" sz="1100" dirty="0">
                <a:solidFill>
                  <a:schemeClr val="tx1"/>
                </a:solidFill>
              </a:rPr>
              <a:t> </a:t>
            </a:r>
            <a:r>
              <a:rPr lang="en-MY" sz="1100" dirty="0" err="1">
                <a:solidFill>
                  <a:schemeClr val="tx1"/>
                </a:solidFill>
              </a:rPr>
              <a:t>Cajline</a:t>
            </a:r>
            <a:r>
              <a:rPr lang="en-MY" sz="1100" dirty="0">
                <a:solidFill>
                  <a:schemeClr val="tx1"/>
                </a:solidFill>
              </a:rPr>
              <a:t> DPW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25087" y="2231225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ADMIN</a:t>
            </a:r>
            <a:endParaRPr lang="en-US" dirty="0"/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335386" y="5811594"/>
            <a:ext cx="1567542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2838317" y="5813637"/>
            <a:ext cx="144595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49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>
            <a:off x="2193981" y="5900891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0" name="Right Arrow 55">
            <a:extLst>
              <a:ext uri="{FF2B5EF4-FFF2-40B4-BE49-F238E27FC236}">
                <a16:creationId xmlns:a16="http://schemas.microsoft.com/office/drawing/2014/main" id="{E28D4EF2-4B0F-4CA7-A26F-E733E0F19F4F}"/>
              </a:ext>
            </a:extLst>
          </p:cNvPr>
          <p:cNvSpPr/>
          <p:nvPr/>
        </p:nvSpPr>
        <p:spPr>
          <a:xfrm rot="5400000">
            <a:off x="694006" y="5043464"/>
            <a:ext cx="897940" cy="36004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1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>
            <a:off x="4473212" y="590509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Flowchart: Connector 2"/>
          <p:cNvSpPr/>
          <p:nvPr/>
        </p:nvSpPr>
        <p:spPr>
          <a:xfrm>
            <a:off x="4929190" y="578850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242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3992631" y="2431748"/>
            <a:ext cx="1567542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6212733" y="2423693"/>
            <a:ext cx="144595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AC1783B7-F2CC-4C74-B826-8D9277F2B2F6}"/>
              </a:ext>
            </a:extLst>
          </p:cNvPr>
          <p:cNvSpPr/>
          <p:nvPr/>
        </p:nvSpPr>
        <p:spPr>
          <a:xfrm rot="5400000">
            <a:off x="6731770" y="3149429"/>
            <a:ext cx="573850" cy="32039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Right Arrow 33">
            <a:extLst>
              <a:ext uri="{FF2B5EF4-FFF2-40B4-BE49-F238E27FC236}">
                <a16:creationId xmlns:a16="http://schemas.microsoft.com/office/drawing/2014/main" id="{EB6A9D5A-A415-49BB-B67B-E9B387FE77C8}"/>
              </a:ext>
            </a:extLst>
          </p:cNvPr>
          <p:cNvSpPr/>
          <p:nvPr/>
        </p:nvSpPr>
        <p:spPr>
          <a:xfrm rot="10800000">
            <a:off x="5748011" y="406973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065CDC1-2412-4BAA-B846-656B971921DE}"/>
              </a:ext>
            </a:extLst>
          </p:cNvPr>
          <p:cNvSpPr/>
          <p:nvPr/>
        </p:nvSpPr>
        <p:spPr>
          <a:xfrm>
            <a:off x="6237295" y="4032018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24E9664-3EE5-4663-9D3D-E6E7341DF476}"/>
              </a:ext>
            </a:extLst>
          </p:cNvPr>
          <p:cNvSpPr/>
          <p:nvPr/>
        </p:nvSpPr>
        <p:spPr>
          <a:xfrm>
            <a:off x="6098384" y="4536074"/>
            <a:ext cx="1919856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MODUL AKAUN BELUM TERIMA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3B8A33-2C41-4111-B8A2-915FFC7AC429}"/>
              </a:ext>
            </a:extLst>
          </p:cNvPr>
          <p:cNvSpPr txBox="1"/>
          <p:nvPr/>
        </p:nvSpPr>
        <p:spPr>
          <a:xfrm>
            <a:off x="3992631" y="3589919"/>
            <a:ext cx="164307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TERIMAAN </a:t>
            </a:r>
            <a:r>
              <a:rPr lang="en-US" sz="1400" dirty="0" smtClean="0"/>
              <a:t>DPW</a:t>
            </a:r>
            <a:endParaRPr lang="en-MY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2CECEE-95C3-497B-B386-014EB9E7BF0D}"/>
              </a:ext>
            </a:extLst>
          </p:cNvPr>
          <p:cNvSpPr/>
          <p:nvPr/>
        </p:nvSpPr>
        <p:spPr>
          <a:xfrm>
            <a:off x="3992631" y="3996299"/>
            <a:ext cx="164307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</p:txBody>
      </p:sp>
      <p:sp>
        <p:nvSpPr>
          <p:cNvPr id="13" name="Rounded Rectangle 24">
            <a:extLst>
              <a:ext uri="{FF2B5EF4-FFF2-40B4-BE49-F238E27FC236}">
                <a16:creationId xmlns:a16="http://schemas.microsoft.com/office/drawing/2014/main" id="{DEB043AE-6F7E-4039-A025-D7473CCA3588}"/>
              </a:ext>
            </a:extLst>
          </p:cNvPr>
          <p:cNvSpPr/>
          <p:nvPr/>
        </p:nvSpPr>
        <p:spPr>
          <a:xfrm>
            <a:off x="6237295" y="3671978"/>
            <a:ext cx="1649070" cy="26886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TERIMAAN TANPA BIL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B242B-9E19-4210-ABD7-92B88B9083DB}"/>
              </a:ext>
            </a:extLst>
          </p:cNvPr>
          <p:cNvSpPr txBox="1"/>
          <p:nvPr/>
        </p:nvSpPr>
        <p:spPr>
          <a:xfrm>
            <a:off x="1653161" y="1571338"/>
            <a:ext cx="1730746" cy="7386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PENGELUARAN </a:t>
            </a:r>
            <a:r>
              <a:rPr lang="en-US" sz="1400" dirty="0" smtClean="0"/>
              <a:t> / PEMBAHARUAN DPW</a:t>
            </a:r>
            <a:endParaRPr lang="en-MY" sz="1400" dirty="0"/>
          </a:p>
        </p:txBody>
      </p:sp>
      <p:sp>
        <p:nvSpPr>
          <p:cNvPr id="18" name="Right Arrow 43">
            <a:extLst>
              <a:ext uri="{FF2B5EF4-FFF2-40B4-BE49-F238E27FC236}">
                <a16:creationId xmlns:a16="http://schemas.microsoft.com/office/drawing/2014/main" id="{BFD639A4-2070-4067-8161-AB91EF5CF7A4}"/>
              </a:ext>
            </a:extLst>
          </p:cNvPr>
          <p:cNvSpPr/>
          <p:nvPr/>
        </p:nvSpPr>
        <p:spPr>
          <a:xfrm>
            <a:off x="5723592" y="2409559"/>
            <a:ext cx="339658" cy="38811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Right Arrow 43">
            <a:extLst>
              <a:ext uri="{FF2B5EF4-FFF2-40B4-BE49-F238E27FC236}">
                <a16:creationId xmlns:a16="http://schemas.microsoft.com/office/drawing/2014/main" id="{BFD639A4-2070-4067-8161-AB91EF5CF7A4}"/>
              </a:ext>
            </a:extLst>
          </p:cNvPr>
          <p:cNvSpPr/>
          <p:nvPr/>
        </p:nvSpPr>
        <p:spPr>
          <a:xfrm>
            <a:off x="3529181" y="2401948"/>
            <a:ext cx="300031" cy="38811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43">
            <a:extLst>
              <a:ext uri="{FF2B5EF4-FFF2-40B4-BE49-F238E27FC236}">
                <a16:creationId xmlns:a16="http://schemas.microsoft.com/office/drawing/2014/main" id="{BFD639A4-2070-4067-8161-AB91EF5CF7A4}"/>
              </a:ext>
            </a:extLst>
          </p:cNvPr>
          <p:cNvSpPr/>
          <p:nvPr/>
        </p:nvSpPr>
        <p:spPr>
          <a:xfrm>
            <a:off x="1233547" y="2401949"/>
            <a:ext cx="300031" cy="38811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Flowchart: Connector 22"/>
          <p:cNvSpPr/>
          <p:nvPr/>
        </p:nvSpPr>
        <p:spPr>
          <a:xfrm>
            <a:off x="612928" y="236740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3376554-C11A-40C6-B75B-A21CCBD63933}"/>
              </a:ext>
            </a:extLst>
          </p:cNvPr>
          <p:cNvSpPr/>
          <p:nvPr/>
        </p:nvSpPr>
        <p:spPr>
          <a:xfrm>
            <a:off x="1696997" y="2409559"/>
            <a:ext cx="164307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</p:txBody>
      </p:sp>
    </p:spTree>
    <p:extLst>
      <p:ext uri="{BB962C8B-B14F-4D97-AF65-F5344CB8AC3E}">
        <p14:creationId xmlns:p14="http://schemas.microsoft.com/office/powerpoint/2010/main" val="3274958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142976" y="214290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MODUL PELABURAN</a:t>
            </a:r>
            <a:endParaRPr lang="en-MY" dirty="0"/>
          </a:p>
        </p:txBody>
      </p:sp>
      <p:sp>
        <p:nvSpPr>
          <p:cNvPr id="5" name="TextBox 4"/>
          <p:cNvSpPr txBox="1"/>
          <p:nvPr/>
        </p:nvSpPr>
        <p:spPr>
          <a:xfrm>
            <a:off x="2214546" y="828156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BELIAN SAHAM – (PASARAN TERBUKA / TERTUTUP)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321439" y="2136640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7" name="Right Arrow 6"/>
          <p:cNvSpPr/>
          <p:nvPr/>
        </p:nvSpPr>
        <p:spPr>
          <a:xfrm>
            <a:off x="2101310" y="231523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5BB212-DC32-4A0C-8000-E08BA87A517B}"/>
              </a:ext>
            </a:extLst>
          </p:cNvPr>
          <p:cNvSpPr txBox="1"/>
          <p:nvPr/>
        </p:nvSpPr>
        <p:spPr>
          <a:xfrm>
            <a:off x="35496" y="1599183"/>
            <a:ext cx="2666386" cy="4616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CADANGAN BELIAN SAHAM – PASARAN TERBUKA / TERTUTUP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2595297" y="2300712"/>
            <a:ext cx="1567542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10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>
            <a:off x="4421480" y="233752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4932040" y="2257407"/>
            <a:ext cx="144595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2581AB-295B-4709-A632-4637101F4710}"/>
              </a:ext>
            </a:extLst>
          </p:cNvPr>
          <p:cNvSpPr txBox="1"/>
          <p:nvPr/>
        </p:nvSpPr>
        <p:spPr>
          <a:xfrm>
            <a:off x="6934951" y="1711389"/>
            <a:ext cx="164307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ARAHAN </a:t>
            </a:r>
            <a:r>
              <a:rPr lang="en-US" sz="1400" dirty="0" smtClean="0"/>
              <a:t>BAYARAN</a:t>
            </a:r>
            <a:endParaRPr lang="en-MY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4679333" y="5004400"/>
            <a:ext cx="1836883" cy="29607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BAUCAR BAYARAN UMUM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182DB5-A421-49F5-92E6-57A112BB45B2}"/>
              </a:ext>
            </a:extLst>
          </p:cNvPr>
          <p:cNvSpPr/>
          <p:nvPr/>
        </p:nvSpPr>
        <p:spPr>
          <a:xfrm>
            <a:off x="6939439" y="2257407"/>
            <a:ext cx="164307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</p:txBody>
      </p:sp>
      <p:sp>
        <p:nvSpPr>
          <p:cNvPr id="15" name="Right Arrow 55">
            <a:extLst>
              <a:ext uri="{FF2B5EF4-FFF2-40B4-BE49-F238E27FC236}">
                <a16:creationId xmlns:a16="http://schemas.microsoft.com/office/drawing/2014/main" id="{E28D4EF2-4B0F-4CA7-A26F-E733E0F19F4F}"/>
              </a:ext>
            </a:extLst>
          </p:cNvPr>
          <p:cNvSpPr/>
          <p:nvPr/>
        </p:nvSpPr>
        <p:spPr>
          <a:xfrm rot="5400000">
            <a:off x="7272669" y="3320622"/>
            <a:ext cx="1007374" cy="36004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7014542" y="4292360"/>
            <a:ext cx="1567542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17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 rot="10800000">
            <a:off x="6519066" y="4398947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4869800" y="4292360"/>
            <a:ext cx="144595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19" name="Rounded Rectangle 24">
            <a:extLst>
              <a:ext uri="{FF2B5EF4-FFF2-40B4-BE49-F238E27FC236}">
                <a16:creationId xmlns:a16="http://schemas.microsoft.com/office/drawing/2014/main" id="{730F4C9D-CE41-4B82-8738-CE7B66E3BD42}"/>
              </a:ext>
            </a:extLst>
          </p:cNvPr>
          <p:cNvSpPr/>
          <p:nvPr/>
        </p:nvSpPr>
        <p:spPr>
          <a:xfrm>
            <a:off x="4990551" y="5437619"/>
            <a:ext cx="1214446" cy="29490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POST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0" name="Right Arrow 55">
            <a:extLst>
              <a:ext uri="{FF2B5EF4-FFF2-40B4-BE49-F238E27FC236}">
                <a16:creationId xmlns:a16="http://schemas.microsoft.com/office/drawing/2014/main" id="{E28D4EF2-4B0F-4CA7-A26F-E733E0F19F4F}"/>
              </a:ext>
            </a:extLst>
          </p:cNvPr>
          <p:cNvSpPr/>
          <p:nvPr/>
        </p:nvSpPr>
        <p:spPr>
          <a:xfrm>
            <a:off x="6487062" y="236226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Oval 20"/>
          <p:cNvSpPr/>
          <p:nvPr/>
        </p:nvSpPr>
        <p:spPr>
          <a:xfrm>
            <a:off x="4831059" y="3505402"/>
            <a:ext cx="1541141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MODUL PENGURUSAN TUNAI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476FAD-7F2C-474E-9DB9-BC7AB1EA6B88}"/>
              </a:ext>
            </a:extLst>
          </p:cNvPr>
          <p:cNvSpPr txBox="1"/>
          <p:nvPr/>
        </p:nvSpPr>
        <p:spPr>
          <a:xfrm>
            <a:off x="2568886" y="3903337"/>
            <a:ext cx="164307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KEMASKINI </a:t>
            </a:r>
            <a:r>
              <a:rPr lang="en-US" sz="1400" dirty="0" smtClean="0"/>
              <a:t>SAHAM</a:t>
            </a:r>
            <a:endParaRPr lang="en-MY" sz="1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52281E5-FDE0-4853-8F5B-ED419EE6D720}"/>
              </a:ext>
            </a:extLst>
          </p:cNvPr>
          <p:cNvSpPr/>
          <p:nvPr/>
        </p:nvSpPr>
        <p:spPr>
          <a:xfrm>
            <a:off x="2568886" y="4332069"/>
            <a:ext cx="164307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</p:txBody>
      </p:sp>
      <p:sp>
        <p:nvSpPr>
          <p:cNvPr id="24" name="Right Arrow 33">
            <a:extLst>
              <a:ext uri="{FF2B5EF4-FFF2-40B4-BE49-F238E27FC236}">
                <a16:creationId xmlns:a16="http://schemas.microsoft.com/office/drawing/2014/main" id="{AC1783B7-F2CC-4C74-B826-8D9277F2B2F6}"/>
              </a:ext>
            </a:extLst>
          </p:cNvPr>
          <p:cNvSpPr/>
          <p:nvPr/>
        </p:nvSpPr>
        <p:spPr>
          <a:xfrm rot="10800000">
            <a:off x="4388357" y="443637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302556" y="4327611"/>
            <a:ext cx="1567542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26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 rot="5400000">
            <a:off x="632013" y="5313924"/>
            <a:ext cx="864770" cy="32961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323528" y="6205013"/>
            <a:ext cx="144595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8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 rot="10800000">
            <a:off x="2033525" y="443445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4483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142976" y="214290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MODUL PELABURAN</a:t>
            </a:r>
            <a:endParaRPr lang="en-MY" dirty="0"/>
          </a:p>
        </p:txBody>
      </p:sp>
      <p:sp>
        <p:nvSpPr>
          <p:cNvPr id="5" name="TextBox 4"/>
          <p:cNvSpPr txBox="1"/>
          <p:nvPr/>
        </p:nvSpPr>
        <p:spPr>
          <a:xfrm>
            <a:off x="2214546" y="828156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BELIAN SAHAM - (IPO)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321439" y="1776600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7" name="Right Arrow 6"/>
          <p:cNvSpPr/>
          <p:nvPr/>
        </p:nvSpPr>
        <p:spPr>
          <a:xfrm>
            <a:off x="2101310" y="195519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5BB212-DC32-4A0C-8000-E08BA87A517B}"/>
              </a:ext>
            </a:extLst>
          </p:cNvPr>
          <p:cNvSpPr txBox="1"/>
          <p:nvPr/>
        </p:nvSpPr>
        <p:spPr>
          <a:xfrm>
            <a:off x="321438" y="1340768"/>
            <a:ext cx="164307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CADANGAN IPO</a:t>
            </a:r>
            <a:endParaRPr lang="en-MY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2595297" y="1940672"/>
            <a:ext cx="1567542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10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>
            <a:off x="4421480" y="197748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4932040" y="1897367"/>
            <a:ext cx="144595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2581AB-295B-4709-A632-4637101F4710}"/>
              </a:ext>
            </a:extLst>
          </p:cNvPr>
          <p:cNvSpPr txBox="1"/>
          <p:nvPr/>
        </p:nvSpPr>
        <p:spPr>
          <a:xfrm>
            <a:off x="6934951" y="1351349"/>
            <a:ext cx="164307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ARAHAN </a:t>
            </a:r>
            <a:r>
              <a:rPr lang="en-US" sz="1400" dirty="0" smtClean="0"/>
              <a:t>BAYARAN</a:t>
            </a:r>
            <a:endParaRPr lang="en-MY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4679157" y="4027246"/>
            <a:ext cx="1836883" cy="29607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BAUCAR BAYARAN UMUM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182DB5-A421-49F5-92E6-57A112BB45B2}"/>
              </a:ext>
            </a:extLst>
          </p:cNvPr>
          <p:cNvSpPr/>
          <p:nvPr/>
        </p:nvSpPr>
        <p:spPr>
          <a:xfrm>
            <a:off x="6939439" y="1897367"/>
            <a:ext cx="164307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</p:txBody>
      </p:sp>
      <p:sp>
        <p:nvSpPr>
          <p:cNvPr id="15" name="Right Arrow 55">
            <a:extLst>
              <a:ext uri="{FF2B5EF4-FFF2-40B4-BE49-F238E27FC236}">
                <a16:creationId xmlns:a16="http://schemas.microsoft.com/office/drawing/2014/main" id="{E28D4EF2-4B0F-4CA7-A26F-E733E0F19F4F}"/>
              </a:ext>
            </a:extLst>
          </p:cNvPr>
          <p:cNvSpPr/>
          <p:nvPr/>
        </p:nvSpPr>
        <p:spPr>
          <a:xfrm rot="5400000">
            <a:off x="7272669" y="2744555"/>
            <a:ext cx="1007374" cy="36004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7014542" y="3495878"/>
            <a:ext cx="1567542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17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 rot="10800000">
            <a:off x="6519066" y="360246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4869800" y="3495878"/>
            <a:ext cx="144595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19" name="Rounded Rectangle 24">
            <a:extLst>
              <a:ext uri="{FF2B5EF4-FFF2-40B4-BE49-F238E27FC236}">
                <a16:creationId xmlns:a16="http://schemas.microsoft.com/office/drawing/2014/main" id="{730F4C9D-CE41-4B82-8738-CE7B66E3BD42}"/>
              </a:ext>
            </a:extLst>
          </p:cNvPr>
          <p:cNvSpPr/>
          <p:nvPr/>
        </p:nvSpPr>
        <p:spPr>
          <a:xfrm>
            <a:off x="4994406" y="4382082"/>
            <a:ext cx="1214446" cy="29490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POST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0" name="Right Arrow 55">
            <a:extLst>
              <a:ext uri="{FF2B5EF4-FFF2-40B4-BE49-F238E27FC236}">
                <a16:creationId xmlns:a16="http://schemas.microsoft.com/office/drawing/2014/main" id="{E28D4EF2-4B0F-4CA7-A26F-E733E0F19F4F}"/>
              </a:ext>
            </a:extLst>
          </p:cNvPr>
          <p:cNvSpPr/>
          <p:nvPr/>
        </p:nvSpPr>
        <p:spPr>
          <a:xfrm>
            <a:off x="6487062" y="200222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Oval 20"/>
          <p:cNvSpPr/>
          <p:nvPr/>
        </p:nvSpPr>
        <p:spPr>
          <a:xfrm>
            <a:off x="4831059" y="2708920"/>
            <a:ext cx="1541141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MODUL PENGURUSAN TUNAI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476FAD-7F2C-474E-9DB9-BC7AB1EA6B88}"/>
              </a:ext>
            </a:extLst>
          </p:cNvPr>
          <p:cNvSpPr txBox="1"/>
          <p:nvPr/>
        </p:nvSpPr>
        <p:spPr>
          <a:xfrm>
            <a:off x="2568886" y="2996952"/>
            <a:ext cx="164307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KEMASKINI </a:t>
            </a:r>
            <a:r>
              <a:rPr lang="en-US" sz="1400" dirty="0" smtClean="0"/>
              <a:t>IPO</a:t>
            </a:r>
            <a:endParaRPr lang="en-MY" sz="1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52281E5-FDE0-4853-8F5B-ED419EE6D720}"/>
              </a:ext>
            </a:extLst>
          </p:cNvPr>
          <p:cNvSpPr/>
          <p:nvPr/>
        </p:nvSpPr>
        <p:spPr>
          <a:xfrm>
            <a:off x="2568886" y="3425684"/>
            <a:ext cx="164307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</p:txBody>
      </p:sp>
      <p:sp>
        <p:nvSpPr>
          <p:cNvPr id="24" name="Right Arrow 33">
            <a:extLst>
              <a:ext uri="{FF2B5EF4-FFF2-40B4-BE49-F238E27FC236}">
                <a16:creationId xmlns:a16="http://schemas.microsoft.com/office/drawing/2014/main" id="{AC1783B7-F2CC-4C74-B826-8D9277F2B2F6}"/>
              </a:ext>
            </a:extLst>
          </p:cNvPr>
          <p:cNvSpPr/>
          <p:nvPr/>
        </p:nvSpPr>
        <p:spPr>
          <a:xfrm rot="10800000">
            <a:off x="4388357" y="363989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302556" y="3421226"/>
            <a:ext cx="1567542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26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 rot="5400000">
            <a:off x="288133" y="4465097"/>
            <a:ext cx="1472381" cy="39348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323528" y="5484933"/>
            <a:ext cx="144595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8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 rot="10800000">
            <a:off x="2033525" y="3528073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Flowchart: Alternate Process 36"/>
          <p:cNvSpPr/>
          <p:nvPr/>
        </p:nvSpPr>
        <p:spPr>
          <a:xfrm>
            <a:off x="2568886" y="3962775"/>
            <a:ext cx="1643074" cy="296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200" dirty="0" smtClean="0"/>
              <a:t>LULUS SEPARA</a:t>
            </a:r>
            <a:endParaRPr lang="en-MY" sz="1200" dirty="0"/>
          </a:p>
        </p:txBody>
      </p:sp>
      <p:sp>
        <p:nvSpPr>
          <p:cNvPr id="38" name="Flowchart: Alternate Process 37"/>
          <p:cNvSpPr/>
          <p:nvPr/>
        </p:nvSpPr>
        <p:spPr>
          <a:xfrm>
            <a:off x="2555776" y="4314775"/>
            <a:ext cx="1643074" cy="296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200" dirty="0" smtClean="0"/>
              <a:t>LULUS PENUH</a:t>
            </a:r>
            <a:endParaRPr lang="en-MY" sz="1200" dirty="0"/>
          </a:p>
        </p:txBody>
      </p:sp>
      <p:sp>
        <p:nvSpPr>
          <p:cNvPr id="39" name="Flowchart: Alternate Process 38"/>
          <p:cNvSpPr/>
          <p:nvPr/>
        </p:nvSpPr>
        <p:spPr>
          <a:xfrm>
            <a:off x="2555776" y="4682855"/>
            <a:ext cx="1643074" cy="296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200" dirty="0" smtClean="0"/>
              <a:t>GAGAL</a:t>
            </a:r>
            <a:endParaRPr lang="en-MY" sz="1200" dirty="0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C1783B7-F2CC-4C74-B826-8D9277F2B2F6}"/>
              </a:ext>
            </a:extLst>
          </p:cNvPr>
          <p:cNvSpPr/>
          <p:nvPr/>
        </p:nvSpPr>
        <p:spPr>
          <a:xfrm>
            <a:off x="1870098" y="5479358"/>
            <a:ext cx="2810377" cy="3796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065CDC1-2412-4BAA-B846-656B971921DE}"/>
              </a:ext>
            </a:extLst>
          </p:cNvPr>
          <p:cNvSpPr/>
          <p:nvPr/>
        </p:nvSpPr>
        <p:spPr>
          <a:xfrm>
            <a:off x="4729126" y="5472197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24E9664-3EE5-4663-9D3D-E6E7341DF476}"/>
              </a:ext>
            </a:extLst>
          </p:cNvPr>
          <p:cNvSpPr/>
          <p:nvPr/>
        </p:nvSpPr>
        <p:spPr>
          <a:xfrm>
            <a:off x="4629403" y="5970976"/>
            <a:ext cx="1919856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MODUL AKAUN BELUM TERIMA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46" name="Rounded Rectangle 24">
            <a:extLst>
              <a:ext uri="{FF2B5EF4-FFF2-40B4-BE49-F238E27FC236}">
                <a16:creationId xmlns:a16="http://schemas.microsoft.com/office/drawing/2014/main" id="{DEB043AE-6F7E-4039-A025-D7473CCA3588}"/>
              </a:ext>
            </a:extLst>
          </p:cNvPr>
          <p:cNvSpPr/>
          <p:nvPr/>
        </p:nvSpPr>
        <p:spPr>
          <a:xfrm>
            <a:off x="4745547" y="5129161"/>
            <a:ext cx="1649070" cy="26886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TERIMAAN TANPA BIL</a:t>
            </a:r>
          </a:p>
        </p:txBody>
      </p:sp>
    </p:spTree>
    <p:extLst>
      <p:ext uri="{BB962C8B-B14F-4D97-AF65-F5344CB8AC3E}">
        <p14:creationId xmlns:p14="http://schemas.microsoft.com/office/powerpoint/2010/main" val="590084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142976" y="214290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MODUL PELABURAN</a:t>
            </a:r>
            <a:endParaRPr lang="en-MY" dirty="0"/>
          </a:p>
        </p:txBody>
      </p:sp>
      <p:sp>
        <p:nvSpPr>
          <p:cNvPr id="5" name="TextBox 4"/>
          <p:cNvSpPr txBox="1"/>
          <p:nvPr/>
        </p:nvSpPr>
        <p:spPr>
          <a:xfrm>
            <a:off x="2214546" y="828156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BELIAN SAHAM - (TERBITAN HAK)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321439" y="1776600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7" name="Right Arrow 6"/>
          <p:cNvSpPr/>
          <p:nvPr/>
        </p:nvSpPr>
        <p:spPr>
          <a:xfrm>
            <a:off x="2101310" y="195519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5BB212-DC32-4A0C-8000-E08BA87A517B}"/>
              </a:ext>
            </a:extLst>
          </p:cNvPr>
          <p:cNvSpPr txBox="1"/>
          <p:nvPr/>
        </p:nvSpPr>
        <p:spPr>
          <a:xfrm>
            <a:off x="321438" y="1124744"/>
            <a:ext cx="1643075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CADANGAN TERBITAN HAK</a:t>
            </a:r>
            <a:endParaRPr lang="en-MY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2595297" y="1940672"/>
            <a:ext cx="1567542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10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>
            <a:off x="4421480" y="197748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4932040" y="1897367"/>
            <a:ext cx="144595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2581AB-295B-4709-A632-4637101F4710}"/>
              </a:ext>
            </a:extLst>
          </p:cNvPr>
          <p:cNvSpPr txBox="1"/>
          <p:nvPr/>
        </p:nvSpPr>
        <p:spPr>
          <a:xfrm>
            <a:off x="6934951" y="1351349"/>
            <a:ext cx="164307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ARAHAN </a:t>
            </a:r>
            <a:r>
              <a:rPr lang="en-US" sz="1400" dirty="0" smtClean="0"/>
              <a:t>BAYARAN</a:t>
            </a:r>
            <a:endParaRPr lang="en-MY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4679333" y="4500344"/>
            <a:ext cx="1836883" cy="29607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BAUCAR BAYARAN UMUM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182DB5-A421-49F5-92E6-57A112BB45B2}"/>
              </a:ext>
            </a:extLst>
          </p:cNvPr>
          <p:cNvSpPr/>
          <p:nvPr/>
        </p:nvSpPr>
        <p:spPr>
          <a:xfrm>
            <a:off x="6939439" y="1897367"/>
            <a:ext cx="164307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</p:txBody>
      </p:sp>
      <p:sp>
        <p:nvSpPr>
          <p:cNvPr id="15" name="Right Arrow 55">
            <a:extLst>
              <a:ext uri="{FF2B5EF4-FFF2-40B4-BE49-F238E27FC236}">
                <a16:creationId xmlns:a16="http://schemas.microsoft.com/office/drawing/2014/main" id="{E28D4EF2-4B0F-4CA7-A26F-E733E0F19F4F}"/>
              </a:ext>
            </a:extLst>
          </p:cNvPr>
          <p:cNvSpPr/>
          <p:nvPr/>
        </p:nvSpPr>
        <p:spPr>
          <a:xfrm rot="5400000">
            <a:off x="7272301" y="2960950"/>
            <a:ext cx="1008110" cy="36004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7014542" y="3788304"/>
            <a:ext cx="1567542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17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 rot="10800000">
            <a:off x="6519066" y="3894891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4869800" y="3788304"/>
            <a:ext cx="144595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19" name="Rounded Rectangle 24">
            <a:extLst>
              <a:ext uri="{FF2B5EF4-FFF2-40B4-BE49-F238E27FC236}">
                <a16:creationId xmlns:a16="http://schemas.microsoft.com/office/drawing/2014/main" id="{730F4C9D-CE41-4B82-8738-CE7B66E3BD42}"/>
              </a:ext>
            </a:extLst>
          </p:cNvPr>
          <p:cNvSpPr/>
          <p:nvPr/>
        </p:nvSpPr>
        <p:spPr>
          <a:xfrm>
            <a:off x="4990551" y="4933563"/>
            <a:ext cx="1214446" cy="29490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POST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0" name="Right Arrow 55">
            <a:extLst>
              <a:ext uri="{FF2B5EF4-FFF2-40B4-BE49-F238E27FC236}">
                <a16:creationId xmlns:a16="http://schemas.microsoft.com/office/drawing/2014/main" id="{E28D4EF2-4B0F-4CA7-A26F-E733E0F19F4F}"/>
              </a:ext>
            </a:extLst>
          </p:cNvPr>
          <p:cNvSpPr/>
          <p:nvPr/>
        </p:nvSpPr>
        <p:spPr>
          <a:xfrm>
            <a:off x="6487062" y="200222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Oval 20"/>
          <p:cNvSpPr/>
          <p:nvPr/>
        </p:nvSpPr>
        <p:spPr>
          <a:xfrm>
            <a:off x="4831059" y="3001346"/>
            <a:ext cx="1541141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MODUL PENGURUSAN TUNAI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476FAD-7F2C-474E-9DB9-BC7AB1EA6B88}"/>
              </a:ext>
            </a:extLst>
          </p:cNvPr>
          <p:cNvSpPr txBox="1"/>
          <p:nvPr/>
        </p:nvSpPr>
        <p:spPr>
          <a:xfrm>
            <a:off x="2568886" y="3212976"/>
            <a:ext cx="1643074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KEMASKINI </a:t>
            </a:r>
            <a:r>
              <a:rPr lang="en-US" sz="1400" dirty="0" smtClean="0"/>
              <a:t>TERBITAN HAK</a:t>
            </a:r>
            <a:endParaRPr lang="en-MY" sz="1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52281E5-FDE0-4853-8F5B-ED419EE6D720}"/>
              </a:ext>
            </a:extLst>
          </p:cNvPr>
          <p:cNvSpPr/>
          <p:nvPr/>
        </p:nvSpPr>
        <p:spPr>
          <a:xfrm>
            <a:off x="2568886" y="3828013"/>
            <a:ext cx="164307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</p:txBody>
      </p:sp>
      <p:sp>
        <p:nvSpPr>
          <p:cNvPr id="24" name="Right Arrow 33">
            <a:extLst>
              <a:ext uri="{FF2B5EF4-FFF2-40B4-BE49-F238E27FC236}">
                <a16:creationId xmlns:a16="http://schemas.microsoft.com/office/drawing/2014/main" id="{AC1783B7-F2CC-4C74-B826-8D9277F2B2F6}"/>
              </a:ext>
            </a:extLst>
          </p:cNvPr>
          <p:cNvSpPr/>
          <p:nvPr/>
        </p:nvSpPr>
        <p:spPr>
          <a:xfrm rot="10800000">
            <a:off x="4388357" y="3932320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302556" y="3823555"/>
            <a:ext cx="1567542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26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 rot="5400000">
            <a:off x="515880" y="4884056"/>
            <a:ext cx="1088896" cy="32147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323528" y="5700957"/>
            <a:ext cx="144595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8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 rot="10800000">
            <a:off x="2033525" y="393040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06691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993535" y="214290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MODUL PELABURAN</a:t>
            </a:r>
            <a:endParaRPr lang="en-MY" dirty="0"/>
          </a:p>
        </p:txBody>
      </p:sp>
      <p:sp>
        <p:nvSpPr>
          <p:cNvPr id="5" name="TextBox 4"/>
          <p:cNvSpPr txBox="1"/>
          <p:nvPr/>
        </p:nvSpPr>
        <p:spPr>
          <a:xfrm>
            <a:off x="2112985" y="971436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PROSES PENGURUSAN REPO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415382" y="2353400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7" name="Right Arrow 6"/>
          <p:cNvSpPr/>
          <p:nvPr/>
        </p:nvSpPr>
        <p:spPr>
          <a:xfrm>
            <a:off x="2195252" y="2544465"/>
            <a:ext cx="1857321" cy="27328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5BB212-DC32-4A0C-8000-E08BA87A517B}"/>
              </a:ext>
            </a:extLst>
          </p:cNvPr>
          <p:cNvSpPr txBox="1"/>
          <p:nvPr/>
        </p:nvSpPr>
        <p:spPr>
          <a:xfrm>
            <a:off x="129439" y="1701544"/>
            <a:ext cx="241227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CADANGAN PESANAN REPO</a:t>
            </a:r>
            <a:endParaRPr lang="en-MY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4156586" y="2517472"/>
            <a:ext cx="1567542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7042207" y="2492896"/>
            <a:ext cx="144595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2581AB-295B-4709-A632-4637101F4710}"/>
              </a:ext>
            </a:extLst>
          </p:cNvPr>
          <p:cNvSpPr txBox="1"/>
          <p:nvPr/>
        </p:nvSpPr>
        <p:spPr>
          <a:xfrm>
            <a:off x="7042207" y="4139207"/>
            <a:ext cx="164307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ARAHAN </a:t>
            </a:r>
            <a:r>
              <a:rPr lang="en-US" sz="1400" dirty="0" smtClean="0"/>
              <a:t>BAYARAN</a:t>
            </a:r>
            <a:endParaRPr lang="en-MY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539552" y="5293168"/>
            <a:ext cx="1836883" cy="29607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BAUCAR BAYARAN UMUM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182DB5-A421-49F5-92E6-57A112BB45B2}"/>
              </a:ext>
            </a:extLst>
          </p:cNvPr>
          <p:cNvSpPr/>
          <p:nvPr/>
        </p:nvSpPr>
        <p:spPr>
          <a:xfrm>
            <a:off x="7042207" y="4598417"/>
            <a:ext cx="164307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</p:txBody>
      </p:sp>
      <p:sp>
        <p:nvSpPr>
          <p:cNvPr id="14" name="Right Arrow 55">
            <a:extLst>
              <a:ext uri="{FF2B5EF4-FFF2-40B4-BE49-F238E27FC236}">
                <a16:creationId xmlns:a16="http://schemas.microsoft.com/office/drawing/2014/main" id="{E28D4EF2-4B0F-4CA7-A26F-E733E0F19F4F}"/>
              </a:ext>
            </a:extLst>
          </p:cNvPr>
          <p:cNvSpPr/>
          <p:nvPr/>
        </p:nvSpPr>
        <p:spPr>
          <a:xfrm rot="5400000">
            <a:off x="7344364" y="3439808"/>
            <a:ext cx="1038762" cy="36004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4088842" y="4607545"/>
            <a:ext cx="1567542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16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 rot="10800000">
            <a:off x="2232419" y="4687715"/>
            <a:ext cx="1820154" cy="35776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730019" y="4581128"/>
            <a:ext cx="144595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18" name="Rounded Rectangle 24">
            <a:extLst>
              <a:ext uri="{FF2B5EF4-FFF2-40B4-BE49-F238E27FC236}">
                <a16:creationId xmlns:a16="http://schemas.microsoft.com/office/drawing/2014/main" id="{730F4C9D-CE41-4B82-8738-CE7B66E3BD42}"/>
              </a:ext>
            </a:extLst>
          </p:cNvPr>
          <p:cNvSpPr/>
          <p:nvPr/>
        </p:nvSpPr>
        <p:spPr>
          <a:xfrm>
            <a:off x="850770" y="5726387"/>
            <a:ext cx="1214446" cy="29490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POST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19" name="Right Arrow 55">
            <a:extLst>
              <a:ext uri="{FF2B5EF4-FFF2-40B4-BE49-F238E27FC236}">
                <a16:creationId xmlns:a16="http://schemas.microsoft.com/office/drawing/2014/main" id="{E28D4EF2-4B0F-4CA7-A26F-E733E0F19F4F}"/>
              </a:ext>
            </a:extLst>
          </p:cNvPr>
          <p:cNvSpPr/>
          <p:nvPr/>
        </p:nvSpPr>
        <p:spPr>
          <a:xfrm>
            <a:off x="5828141" y="2589299"/>
            <a:ext cx="1110054" cy="27547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Oval 19"/>
          <p:cNvSpPr/>
          <p:nvPr/>
        </p:nvSpPr>
        <p:spPr>
          <a:xfrm>
            <a:off x="691278" y="3794170"/>
            <a:ext cx="1541141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MODUL PENGURUSAN TUNAI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21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 rot="10800000">
            <a:off x="5638449" y="4664346"/>
            <a:ext cx="1403758" cy="35776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97876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993535" y="214290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MODUL PELABURAN</a:t>
            </a:r>
            <a:endParaRPr lang="en-MY" dirty="0"/>
          </a:p>
        </p:txBody>
      </p:sp>
      <p:sp>
        <p:nvSpPr>
          <p:cNvPr id="5" name="TextBox 4"/>
          <p:cNvSpPr txBox="1"/>
          <p:nvPr/>
        </p:nvSpPr>
        <p:spPr>
          <a:xfrm>
            <a:off x="2112985" y="971436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PELABURAN MELALUI PENGURUS DANA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415382" y="2353400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7" name="Right Arrow 6"/>
          <p:cNvSpPr/>
          <p:nvPr/>
        </p:nvSpPr>
        <p:spPr>
          <a:xfrm>
            <a:off x="2195252" y="2544465"/>
            <a:ext cx="1857321" cy="27328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5BB212-DC32-4A0C-8000-E08BA87A517B}"/>
              </a:ext>
            </a:extLst>
          </p:cNvPr>
          <p:cNvSpPr txBox="1"/>
          <p:nvPr/>
        </p:nvSpPr>
        <p:spPr>
          <a:xfrm>
            <a:off x="129439" y="1701544"/>
            <a:ext cx="2412276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CADANGAN PELABURAN MELALUI PENGURUS DANA</a:t>
            </a:r>
            <a:endParaRPr lang="en-MY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4156586" y="2517472"/>
            <a:ext cx="1567542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7042207" y="2492896"/>
            <a:ext cx="144595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2581AB-295B-4709-A632-4637101F4710}"/>
              </a:ext>
            </a:extLst>
          </p:cNvPr>
          <p:cNvSpPr txBox="1"/>
          <p:nvPr/>
        </p:nvSpPr>
        <p:spPr>
          <a:xfrm>
            <a:off x="7042207" y="4139207"/>
            <a:ext cx="164307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ARAHAN </a:t>
            </a:r>
            <a:r>
              <a:rPr lang="en-US" sz="1400" dirty="0" smtClean="0"/>
              <a:t>BAYARAN</a:t>
            </a:r>
            <a:endParaRPr lang="en-MY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539552" y="5293168"/>
            <a:ext cx="1836883" cy="29607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BAUCAR BAYARAN UMUM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182DB5-A421-49F5-92E6-57A112BB45B2}"/>
              </a:ext>
            </a:extLst>
          </p:cNvPr>
          <p:cNvSpPr/>
          <p:nvPr/>
        </p:nvSpPr>
        <p:spPr>
          <a:xfrm>
            <a:off x="7042207" y="4598417"/>
            <a:ext cx="164307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</p:txBody>
      </p:sp>
      <p:sp>
        <p:nvSpPr>
          <p:cNvPr id="14" name="Right Arrow 55">
            <a:extLst>
              <a:ext uri="{FF2B5EF4-FFF2-40B4-BE49-F238E27FC236}">
                <a16:creationId xmlns:a16="http://schemas.microsoft.com/office/drawing/2014/main" id="{E28D4EF2-4B0F-4CA7-A26F-E733E0F19F4F}"/>
              </a:ext>
            </a:extLst>
          </p:cNvPr>
          <p:cNvSpPr/>
          <p:nvPr/>
        </p:nvSpPr>
        <p:spPr>
          <a:xfrm rot="5400000">
            <a:off x="7344364" y="3439808"/>
            <a:ext cx="1038762" cy="36004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4088842" y="4607545"/>
            <a:ext cx="1567542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16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 rot="10800000">
            <a:off x="2232419" y="4687715"/>
            <a:ext cx="1820154" cy="35776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730019" y="4581128"/>
            <a:ext cx="144595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18" name="Rounded Rectangle 24">
            <a:extLst>
              <a:ext uri="{FF2B5EF4-FFF2-40B4-BE49-F238E27FC236}">
                <a16:creationId xmlns:a16="http://schemas.microsoft.com/office/drawing/2014/main" id="{730F4C9D-CE41-4B82-8738-CE7B66E3BD42}"/>
              </a:ext>
            </a:extLst>
          </p:cNvPr>
          <p:cNvSpPr/>
          <p:nvPr/>
        </p:nvSpPr>
        <p:spPr>
          <a:xfrm>
            <a:off x="850770" y="5726387"/>
            <a:ext cx="1214446" cy="29490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POST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19" name="Right Arrow 55">
            <a:extLst>
              <a:ext uri="{FF2B5EF4-FFF2-40B4-BE49-F238E27FC236}">
                <a16:creationId xmlns:a16="http://schemas.microsoft.com/office/drawing/2014/main" id="{E28D4EF2-4B0F-4CA7-A26F-E733E0F19F4F}"/>
              </a:ext>
            </a:extLst>
          </p:cNvPr>
          <p:cNvSpPr/>
          <p:nvPr/>
        </p:nvSpPr>
        <p:spPr>
          <a:xfrm>
            <a:off x="5828141" y="2589299"/>
            <a:ext cx="1110054" cy="27547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Oval 19"/>
          <p:cNvSpPr/>
          <p:nvPr/>
        </p:nvSpPr>
        <p:spPr>
          <a:xfrm>
            <a:off x="691278" y="3794170"/>
            <a:ext cx="1541141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MODUL PENGURUSAN TUNAI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21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 rot="10800000">
            <a:off x="5638449" y="4664346"/>
            <a:ext cx="1403758" cy="35776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37198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142976" y="214290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MODUL PELABURAN</a:t>
            </a:r>
            <a:endParaRPr lang="en-MY" dirty="0"/>
          </a:p>
        </p:txBody>
      </p:sp>
      <p:sp>
        <p:nvSpPr>
          <p:cNvPr id="5" name="TextBox 4"/>
          <p:cNvSpPr txBox="1"/>
          <p:nvPr/>
        </p:nvSpPr>
        <p:spPr>
          <a:xfrm>
            <a:off x="2214546" y="828156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BELIAN SAHAM - (BON / SUKUK)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321439" y="1993970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7" name="Right Arrow 6"/>
          <p:cNvSpPr/>
          <p:nvPr/>
        </p:nvSpPr>
        <p:spPr>
          <a:xfrm>
            <a:off x="2101310" y="217256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5BB212-DC32-4A0C-8000-E08BA87A517B}"/>
              </a:ext>
            </a:extLst>
          </p:cNvPr>
          <p:cNvSpPr txBox="1"/>
          <p:nvPr/>
        </p:nvSpPr>
        <p:spPr>
          <a:xfrm>
            <a:off x="321438" y="1412776"/>
            <a:ext cx="1643075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CADANGAN BON / SUKUK</a:t>
            </a:r>
            <a:endParaRPr lang="en-MY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2595297" y="2158042"/>
            <a:ext cx="1567542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10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>
            <a:off x="4421480" y="219485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4932040" y="2114737"/>
            <a:ext cx="144595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2581AB-295B-4709-A632-4637101F4710}"/>
              </a:ext>
            </a:extLst>
          </p:cNvPr>
          <p:cNvSpPr txBox="1"/>
          <p:nvPr/>
        </p:nvSpPr>
        <p:spPr>
          <a:xfrm>
            <a:off x="6934951" y="1568719"/>
            <a:ext cx="164307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ARAHAN </a:t>
            </a:r>
            <a:r>
              <a:rPr lang="en-US" sz="1400" dirty="0" smtClean="0"/>
              <a:t>BAYARAN</a:t>
            </a:r>
            <a:endParaRPr lang="en-MY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4679333" y="5292432"/>
            <a:ext cx="1836883" cy="29607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BAUCAR BAYARAN UMUM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182DB5-A421-49F5-92E6-57A112BB45B2}"/>
              </a:ext>
            </a:extLst>
          </p:cNvPr>
          <p:cNvSpPr/>
          <p:nvPr/>
        </p:nvSpPr>
        <p:spPr>
          <a:xfrm>
            <a:off x="6939439" y="2114737"/>
            <a:ext cx="164307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</p:txBody>
      </p:sp>
      <p:sp>
        <p:nvSpPr>
          <p:cNvPr id="15" name="Right Arrow 55">
            <a:extLst>
              <a:ext uri="{FF2B5EF4-FFF2-40B4-BE49-F238E27FC236}">
                <a16:creationId xmlns:a16="http://schemas.microsoft.com/office/drawing/2014/main" id="{E28D4EF2-4B0F-4CA7-A26F-E733E0F19F4F}"/>
              </a:ext>
            </a:extLst>
          </p:cNvPr>
          <p:cNvSpPr/>
          <p:nvPr/>
        </p:nvSpPr>
        <p:spPr>
          <a:xfrm rot="5400000">
            <a:off x="6830670" y="3402581"/>
            <a:ext cx="1891371" cy="36004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7014542" y="4580392"/>
            <a:ext cx="1567542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17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 rot="10800000">
            <a:off x="6519066" y="4686979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4869800" y="4580392"/>
            <a:ext cx="144595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19" name="Rounded Rectangle 24">
            <a:extLst>
              <a:ext uri="{FF2B5EF4-FFF2-40B4-BE49-F238E27FC236}">
                <a16:creationId xmlns:a16="http://schemas.microsoft.com/office/drawing/2014/main" id="{730F4C9D-CE41-4B82-8738-CE7B66E3BD42}"/>
              </a:ext>
            </a:extLst>
          </p:cNvPr>
          <p:cNvSpPr/>
          <p:nvPr/>
        </p:nvSpPr>
        <p:spPr>
          <a:xfrm>
            <a:off x="4990551" y="5725651"/>
            <a:ext cx="1214446" cy="29490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POST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0" name="Right Arrow 55">
            <a:extLst>
              <a:ext uri="{FF2B5EF4-FFF2-40B4-BE49-F238E27FC236}">
                <a16:creationId xmlns:a16="http://schemas.microsoft.com/office/drawing/2014/main" id="{E28D4EF2-4B0F-4CA7-A26F-E733E0F19F4F}"/>
              </a:ext>
            </a:extLst>
          </p:cNvPr>
          <p:cNvSpPr/>
          <p:nvPr/>
        </p:nvSpPr>
        <p:spPr>
          <a:xfrm>
            <a:off x="6487062" y="221959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Oval 20"/>
          <p:cNvSpPr/>
          <p:nvPr/>
        </p:nvSpPr>
        <p:spPr>
          <a:xfrm>
            <a:off x="4831059" y="3793434"/>
            <a:ext cx="1541141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MODUL PENGURUSAN TUNAI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476FAD-7F2C-474E-9DB9-BC7AB1EA6B88}"/>
              </a:ext>
            </a:extLst>
          </p:cNvPr>
          <p:cNvSpPr txBox="1"/>
          <p:nvPr/>
        </p:nvSpPr>
        <p:spPr>
          <a:xfrm>
            <a:off x="2568886" y="4005064"/>
            <a:ext cx="1643074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KEMASKINI </a:t>
            </a:r>
            <a:r>
              <a:rPr lang="en-US" sz="1400" dirty="0" smtClean="0"/>
              <a:t>BON / SUKUK</a:t>
            </a:r>
            <a:endParaRPr lang="en-MY" sz="1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52281E5-FDE0-4853-8F5B-ED419EE6D720}"/>
              </a:ext>
            </a:extLst>
          </p:cNvPr>
          <p:cNvSpPr/>
          <p:nvPr/>
        </p:nvSpPr>
        <p:spPr>
          <a:xfrm>
            <a:off x="2568886" y="4620101"/>
            <a:ext cx="164307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</p:txBody>
      </p:sp>
      <p:sp>
        <p:nvSpPr>
          <p:cNvPr id="24" name="Right Arrow 33">
            <a:extLst>
              <a:ext uri="{FF2B5EF4-FFF2-40B4-BE49-F238E27FC236}">
                <a16:creationId xmlns:a16="http://schemas.microsoft.com/office/drawing/2014/main" id="{AC1783B7-F2CC-4C74-B826-8D9277F2B2F6}"/>
              </a:ext>
            </a:extLst>
          </p:cNvPr>
          <p:cNvSpPr/>
          <p:nvPr/>
        </p:nvSpPr>
        <p:spPr>
          <a:xfrm rot="10800000">
            <a:off x="4388357" y="472440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6E1E925-59E1-4CA6-BD9B-A4DA2D81309E}"/>
              </a:ext>
            </a:extLst>
          </p:cNvPr>
          <p:cNvSpPr/>
          <p:nvPr/>
        </p:nvSpPr>
        <p:spPr>
          <a:xfrm>
            <a:off x="302556" y="4615643"/>
            <a:ext cx="1567542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26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 rot="5400000">
            <a:off x="695532" y="5361252"/>
            <a:ext cx="657584" cy="39348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29F93EE-9B3F-483B-BB5B-F2219EFA8565}"/>
              </a:ext>
            </a:extLst>
          </p:cNvPr>
          <p:cNvSpPr/>
          <p:nvPr/>
        </p:nvSpPr>
        <p:spPr>
          <a:xfrm>
            <a:off x="323528" y="5988989"/>
            <a:ext cx="1445954" cy="46434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8" name="Right Arrow 55">
            <a:extLst>
              <a:ext uri="{FF2B5EF4-FFF2-40B4-BE49-F238E27FC236}">
                <a16:creationId xmlns:a16="http://schemas.microsoft.com/office/drawing/2014/main" id="{1F9B96D1-1725-4AA5-9569-081D910F3BBC}"/>
              </a:ext>
            </a:extLst>
          </p:cNvPr>
          <p:cNvSpPr/>
          <p:nvPr/>
        </p:nvSpPr>
        <p:spPr>
          <a:xfrm rot="10800000">
            <a:off x="2033525" y="4722490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" name="Flowchart: Alternate Process 35"/>
          <p:cNvSpPr/>
          <p:nvPr/>
        </p:nvSpPr>
        <p:spPr>
          <a:xfrm>
            <a:off x="315666" y="2700979"/>
            <a:ext cx="1643074" cy="296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200" dirty="0" smtClean="0"/>
              <a:t>PREMIUM</a:t>
            </a:r>
            <a:endParaRPr lang="en-MY" sz="1200" dirty="0"/>
          </a:p>
        </p:txBody>
      </p:sp>
      <p:sp>
        <p:nvSpPr>
          <p:cNvPr id="37" name="Flowchart: Alternate Process 36"/>
          <p:cNvSpPr/>
          <p:nvPr/>
        </p:nvSpPr>
        <p:spPr>
          <a:xfrm>
            <a:off x="302556" y="3052979"/>
            <a:ext cx="1643074" cy="296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200" dirty="0" smtClean="0"/>
              <a:t>DISKAUN</a:t>
            </a:r>
            <a:endParaRPr lang="en-MY" sz="1200" dirty="0"/>
          </a:p>
        </p:txBody>
      </p:sp>
      <p:sp>
        <p:nvSpPr>
          <p:cNvPr id="38" name="Flowchart: Alternate Process 37"/>
          <p:cNvSpPr/>
          <p:nvPr/>
        </p:nvSpPr>
        <p:spPr>
          <a:xfrm>
            <a:off x="302556" y="3421059"/>
            <a:ext cx="1643074" cy="296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200" dirty="0" smtClean="0"/>
              <a:t>NILAI TARA</a:t>
            </a:r>
            <a:endParaRPr lang="en-MY" sz="1200" dirty="0"/>
          </a:p>
        </p:txBody>
      </p:sp>
    </p:spTree>
    <p:extLst>
      <p:ext uri="{BB962C8B-B14F-4D97-AF65-F5344CB8AC3E}">
        <p14:creationId xmlns:p14="http://schemas.microsoft.com/office/powerpoint/2010/main" val="3138735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599</Words>
  <Application>Microsoft Office PowerPoint</Application>
  <PresentationFormat>On-screen Show (4:3)</PresentationFormat>
  <Paragraphs>227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Berlin Sans FB Demi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PEROLEHAN</dc:title>
  <dc:creator>Norliana Ab Rahim</dc:creator>
  <cp:lastModifiedBy>Nazirul Adam Bin. Moktaeffendi</cp:lastModifiedBy>
  <cp:revision>123</cp:revision>
  <dcterms:created xsi:type="dcterms:W3CDTF">2016-11-26T14:21:39Z</dcterms:created>
  <dcterms:modified xsi:type="dcterms:W3CDTF">2020-07-08T09:11:45Z</dcterms:modified>
</cp:coreProperties>
</file>